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54" r:id="rId2"/>
    <p:sldId id="469" r:id="rId3"/>
    <p:sldId id="480" r:id="rId4"/>
    <p:sldId id="455"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75" autoAdjust="0"/>
    <p:restoredTop sz="94660"/>
  </p:normalViewPr>
  <p:slideViewPr>
    <p:cSldViewPr snapToGrid="0">
      <p:cViewPr varScale="1">
        <p:scale>
          <a:sx n="80" d="100"/>
          <a:sy n="80" d="100"/>
        </p:scale>
        <p:origin x="108" y="4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15489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台形 44">
            <a:extLst>
              <a:ext uri="{FF2B5EF4-FFF2-40B4-BE49-F238E27FC236}">
                <a16:creationId xmlns:a16="http://schemas.microsoft.com/office/drawing/2014/main" id="{F758170D-1A65-4F90-B1CD-A746968BA052}"/>
              </a:ext>
            </a:extLst>
          </p:cNvPr>
          <p:cNvSpPr/>
          <p:nvPr/>
        </p:nvSpPr>
        <p:spPr>
          <a:xfrm rot="5400000">
            <a:off x="561543" y="1138377"/>
            <a:ext cx="1453134" cy="1862430"/>
          </a:xfrm>
          <a:prstGeom prst="trapezoid">
            <a:avLst>
              <a:gd name="adj" fmla="val 4583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台形 49">
            <a:extLst>
              <a:ext uri="{FF2B5EF4-FFF2-40B4-BE49-F238E27FC236}">
                <a16:creationId xmlns:a16="http://schemas.microsoft.com/office/drawing/2014/main" id="{AF9C1AA3-7C5C-47D3-9CD8-20278D9E8F61}"/>
              </a:ext>
            </a:extLst>
          </p:cNvPr>
          <p:cNvSpPr/>
          <p:nvPr/>
        </p:nvSpPr>
        <p:spPr>
          <a:xfrm rot="5400000" flipV="1">
            <a:off x="5076951" y="-1470919"/>
            <a:ext cx="1719830" cy="7081021"/>
          </a:xfrm>
          <a:prstGeom prst="trapezoid">
            <a:avLst>
              <a:gd name="adj" fmla="val 41469"/>
            </a:avLst>
          </a:prstGeom>
          <a:gradFill>
            <a:gsLst>
              <a:gs pos="100000">
                <a:schemeClr val="bg1"/>
              </a:gs>
              <a:gs pos="70000">
                <a:srgbClr val="FFFF66"/>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endParaRPr kumimoji="1" lang="ja-JP" altLang="en-US" sz="2400">
              <a:solidFill>
                <a:schemeClr val="tx1"/>
              </a:solidFill>
              <a:latin typeface="メイリオ" panose="020B0604030504040204" pitchFamily="50" charset="-128"/>
              <a:ea typeface="メイリオ" panose="020B0604030504040204" pitchFamily="50" charset="-128"/>
            </a:endParaRPr>
          </a:p>
        </p:txBody>
      </p:sp>
      <p:grpSp>
        <p:nvGrpSpPr>
          <p:cNvPr id="51" name="グループ化 50">
            <a:extLst>
              <a:ext uri="{FF2B5EF4-FFF2-40B4-BE49-F238E27FC236}">
                <a16:creationId xmlns:a16="http://schemas.microsoft.com/office/drawing/2014/main" id="{3DBA5C25-379F-471C-BA05-E01A4BCEE88E}"/>
              </a:ext>
            </a:extLst>
          </p:cNvPr>
          <p:cNvGrpSpPr/>
          <p:nvPr/>
        </p:nvGrpSpPr>
        <p:grpSpPr>
          <a:xfrm>
            <a:off x="1568503" y="1367407"/>
            <a:ext cx="1270987" cy="1430587"/>
            <a:chOff x="1500788" y="4551922"/>
            <a:chExt cx="1013432" cy="1140690"/>
          </a:xfrm>
        </p:grpSpPr>
        <p:sp>
          <p:nvSpPr>
            <p:cNvPr id="52" name="四角形: 上の 2 つの角を丸める 51">
              <a:extLst>
                <a:ext uri="{FF2B5EF4-FFF2-40B4-BE49-F238E27FC236}">
                  <a16:creationId xmlns:a16="http://schemas.microsoft.com/office/drawing/2014/main" id="{F1CA4AE0-874B-4239-B2B4-174BF5007C5C}"/>
                </a:ext>
              </a:extLst>
            </p:cNvPr>
            <p:cNvSpPr/>
            <p:nvPr/>
          </p:nvSpPr>
          <p:spPr bwMode="auto">
            <a:xfrm>
              <a:off x="1500788" y="5546129"/>
              <a:ext cx="1013432" cy="146483"/>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53" name="フリーフォーム: 図形 52">
              <a:extLst>
                <a:ext uri="{FF2B5EF4-FFF2-40B4-BE49-F238E27FC236}">
                  <a16:creationId xmlns:a16="http://schemas.microsoft.com/office/drawing/2014/main" id="{8FB999A7-8F6D-423A-ACEC-247B99341BED}"/>
                </a:ext>
              </a:extLst>
            </p:cNvPr>
            <p:cNvSpPr/>
            <p:nvPr/>
          </p:nvSpPr>
          <p:spPr bwMode="auto">
            <a:xfrm>
              <a:off x="1560286" y="4551922"/>
              <a:ext cx="894436" cy="950084"/>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sp>
          <p:nvSpPr>
            <p:cNvPr id="54" name="フリーフォーム: 図形 53">
              <a:extLst>
                <a:ext uri="{FF2B5EF4-FFF2-40B4-BE49-F238E27FC236}">
                  <a16:creationId xmlns:a16="http://schemas.microsoft.com/office/drawing/2014/main" id="{523D0A7E-7FEB-48E0-A68F-664A26959310}"/>
                </a:ext>
              </a:extLst>
            </p:cNvPr>
            <p:cNvSpPr/>
            <p:nvPr/>
          </p:nvSpPr>
          <p:spPr bwMode="auto">
            <a:xfrm flipH="1">
              <a:off x="1753208" y="4919408"/>
              <a:ext cx="513753" cy="40476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sp>
        <p:nvSpPr>
          <p:cNvPr id="55" name="テキスト ボックス 54">
            <a:extLst>
              <a:ext uri="{FF2B5EF4-FFF2-40B4-BE49-F238E27FC236}">
                <a16:creationId xmlns:a16="http://schemas.microsoft.com/office/drawing/2014/main" id="{79F9C9C2-2D33-4F4C-8DBF-9F1B3177588D}"/>
              </a:ext>
            </a:extLst>
          </p:cNvPr>
          <p:cNvSpPr txBox="1"/>
          <p:nvPr/>
        </p:nvSpPr>
        <p:spPr>
          <a:xfrm>
            <a:off x="383563" y="1801786"/>
            <a:ext cx="1261885" cy="523220"/>
          </a:xfrm>
          <a:prstGeom prst="rect">
            <a:avLst/>
          </a:prstGeom>
          <a:noFill/>
        </p:spPr>
        <p:txBody>
          <a:bodyPr wrap="none" rtlCol="0">
            <a:spAutoFit/>
          </a:bodyPr>
          <a:lstStyle/>
          <a:p>
            <a:pPr algn="ctr"/>
            <a:r>
              <a:rPr kumimoji="1" lang="ja-JP" altLang="en-US" sz="2800" b="1" dirty="0">
                <a:solidFill>
                  <a:schemeClr val="bg1"/>
                </a:solidFill>
                <a:latin typeface="メイリオ" panose="020B0604030504040204" pitchFamily="50" charset="-128"/>
                <a:ea typeface="メイリオ" panose="020B0604030504040204" pitchFamily="50" charset="-128"/>
              </a:rPr>
              <a:t>点検１</a:t>
            </a:r>
            <a:endParaRPr kumimoji="1" lang="en-US" altLang="ja-JP" sz="2800" b="1" dirty="0">
              <a:solidFill>
                <a:schemeClr val="bg1"/>
              </a:solidFill>
              <a:latin typeface="メイリオ" panose="020B0604030504040204" pitchFamily="50" charset="-128"/>
              <a:ea typeface="メイリオ" panose="020B0604030504040204" pitchFamily="50" charset="-128"/>
            </a:endParaRPr>
          </a:p>
        </p:txBody>
      </p:sp>
      <p:sp>
        <p:nvSpPr>
          <p:cNvPr id="56" name="台形 55">
            <a:extLst>
              <a:ext uri="{FF2B5EF4-FFF2-40B4-BE49-F238E27FC236}">
                <a16:creationId xmlns:a16="http://schemas.microsoft.com/office/drawing/2014/main" id="{4B86C9FA-D8F2-4CFA-8042-4DD38B243398}"/>
              </a:ext>
            </a:extLst>
          </p:cNvPr>
          <p:cNvSpPr/>
          <p:nvPr/>
        </p:nvSpPr>
        <p:spPr>
          <a:xfrm rot="5400000">
            <a:off x="561543" y="2976702"/>
            <a:ext cx="1453134" cy="1862430"/>
          </a:xfrm>
          <a:prstGeom prst="trapezoid">
            <a:avLst>
              <a:gd name="adj" fmla="val 4583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台形 56">
            <a:extLst>
              <a:ext uri="{FF2B5EF4-FFF2-40B4-BE49-F238E27FC236}">
                <a16:creationId xmlns:a16="http://schemas.microsoft.com/office/drawing/2014/main" id="{B68DDE71-D164-42DC-A226-17BC93EC7D8C}"/>
              </a:ext>
            </a:extLst>
          </p:cNvPr>
          <p:cNvSpPr/>
          <p:nvPr/>
        </p:nvSpPr>
        <p:spPr>
          <a:xfrm rot="5400000" flipV="1">
            <a:off x="5076951" y="367406"/>
            <a:ext cx="1719830" cy="7081021"/>
          </a:xfrm>
          <a:prstGeom prst="trapezoid">
            <a:avLst>
              <a:gd name="adj" fmla="val 41469"/>
            </a:avLst>
          </a:prstGeom>
          <a:gradFill>
            <a:gsLst>
              <a:gs pos="100000">
                <a:schemeClr val="bg1"/>
              </a:gs>
              <a:gs pos="70000">
                <a:srgbClr val="FFFF66"/>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endParaRPr kumimoji="1" lang="ja-JP" altLang="en-US" sz="2400">
              <a:solidFill>
                <a:schemeClr val="tx1"/>
              </a:solidFill>
              <a:latin typeface="メイリオ" panose="020B0604030504040204" pitchFamily="50" charset="-128"/>
              <a:ea typeface="メイリオ" panose="020B0604030504040204" pitchFamily="50" charset="-128"/>
            </a:endParaRPr>
          </a:p>
        </p:txBody>
      </p:sp>
      <p:grpSp>
        <p:nvGrpSpPr>
          <p:cNvPr id="58" name="グループ化 57">
            <a:extLst>
              <a:ext uri="{FF2B5EF4-FFF2-40B4-BE49-F238E27FC236}">
                <a16:creationId xmlns:a16="http://schemas.microsoft.com/office/drawing/2014/main" id="{81DFE785-E29C-4719-A02F-2FD6036D71EF}"/>
              </a:ext>
            </a:extLst>
          </p:cNvPr>
          <p:cNvGrpSpPr/>
          <p:nvPr/>
        </p:nvGrpSpPr>
        <p:grpSpPr>
          <a:xfrm>
            <a:off x="1568503" y="3205732"/>
            <a:ext cx="1270987" cy="1430587"/>
            <a:chOff x="1500788" y="4551922"/>
            <a:chExt cx="1013432" cy="1140690"/>
          </a:xfrm>
        </p:grpSpPr>
        <p:sp>
          <p:nvSpPr>
            <p:cNvPr id="59" name="四角形: 上の 2 つの角を丸める 58">
              <a:extLst>
                <a:ext uri="{FF2B5EF4-FFF2-40B4-BE49-F238E27FC236}">
                  <a16:creationId xmlns:a16="http://schemas.microsoft.com/office/drawing/2014/main" id="{0F63437A-EEC9-4E78-B905-2894AB70E57D}"/>
                </a:ext>
              </a:extLst>
            </p:cNvPr>
            <p:cNvSpPr/>
            <p:nvPr/>
          </p:nvSpPr>
          <p:spPr bwMode="auto">
            <a:xfrm>
              <a:off x="1500788" y="5546129"/>
              <a:ext cx="1013432" cy="146483"/>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60" name="フリーフォーム: 図形 59">
              <a:extLst>
                <a:ext uri="{FF2B5EF4-FFF2-40B4-BE49-F238E27FC236}">
                  <a16:creationId xmlns:a16="http://schemas.microsoft.com/office/drawing/2014/main" id="{066C7C4E-AE56-44F9-A691-1EA30E196918}"/>
                </a:ext>
              </a:extLst>
            </p:cNvPr>
            <p:cNvSpPr/>
            <p:nvPr/>
          </p:nvSpPr>
          <p:spPr bwMode="auto">
            <a:xfrm>
              <a:off x="1560286" y="4551922"/>
              <a:ext cx="894436" cy="950084"/>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sp>
          <p:nvSpPr>
            <p:cNvPr id="61" name="フリーフォーム: 図形 60">
              <a:extLst>
                <a:ext uri="{FF2B5EF4-FFF2-40B4-BE49-F238E27FC236}">
                  <a16:creationId xmlns:a16="http://schemas.microsoft.com/office/drawing/2014/main" id="{C54A6387-92E4-46A3-A00A-36C3D68D7481}"/>
                </a:ext>
              </a:extLst>
            </p:cNvPr>
            <p:cNvSpPr/>
            <p:nvPr/>
          </p:nvSpPr>
          <p:spPr bwMode="auto">
            <a:xfrm flipH="1">
              <a:off x="1753208" y="4919408"/>
              <a:ext cx="513753" cy="40476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sp>
        <p:nvSpPr>
          <p:cNvPr id="62" name="テキスト ボックス 61">
            <a:extLst>
              <a:ext uri="{FF2B5EF4-FFF2-40B4-BE49-F238E27FC236}">
                <a16:creationId xmlns:a16="http://schemas.microsoft.com/office/drawing/2014/main" id="{4CBAAAE8-C2F0-442C-8B0A-D0D253FBE4F8}"/>
              </a:ext>
            </a:extLst>
          </p:cNvPr>
          <p:cNvSpPr txBox="1"/>
          <p:nvPr/>
        </p:nvSpPr>
        <p:spPr>
          <a:xfrm>
            <a:off x="383563" y="3640111"/>
            <a:ext cx="1261885" cy="523220"/>
          </a:xfrm>
          <a:prstGeom prst="rect">
            <a:avLst/>
          </a:prstGeom>
          <a:noFill/>
        </p:spPr>
        <p:txBody>
          <a:bodyPr wrap="none" rtlCol="0">
            <a:spAutoFit/>
          </a:bodyPr>
          <a:lstStyle/>
          <a:p>
            <a:pPr algn="ctr"/>
            <a:r>
              <a:rPr kumimoji="1" lang="ja-JP" altLang="en-US" sz="2800" b="1" dirty="0">
                <a:solidFill>
                  <a:schemeClr val="bg1"/>
                </a:solidFill>
                <a:latin typeface="メイリオ" panose="020B0604030504040204" pitchFamily="50" charset="-128"/>
                <a:ea typeface="メイリオ" panose="020B0604030504040204" pitchFamily="50" charset="-128"/>
              </a:rPr>
              <a:t>点検２</a:t>
            </a:r>
            <a:endParaRPr kumimoji="1" lang="en-US" altLang="ja-JP" sz="2800" b="1" dirty="0">
              <a:solidFill>
                <a:schemeClr val="bg1"/>
              </a:solidFill>
              <a:latin typeface="メイリオ" panose="020B0604030504040204" pitchFamily="50" charset="-128"/>
              <a:ea typeface="メイリオ" panose="020B0604030504040204" pitchFamily="50" charset="-128"/>
            </a:endParaRPr>
          </a:p>
        </p:txBody>
      </p:sp>
      <p:sp>
        <p:nvSpPr>
          <p:cNvPr id="63" name="台形 62">
            <a:extLst>
              <a:ext uri="{FF2B5EF4-FFF2-40B4-BE49-F238E27FC236}">
                <a16:creationId xmlns:a16="http://schemas.microsoft.com/office/drawing/2014/main" id="{1788E534-4D39-4506-8A68-B2D4EA17B0C5}"/>
              </a:ext>
            </a:extLst>
          </p:cNvPr>
          <p:cNvSpPr/>
          <p:nvPr/>
        </p:nvSpPr>
        <p:spPr>
          <a:xfrm rot="5400000">
            <a:off x="561543" y="4786452"/>
            <a:ext cx="1453134" cy="1862430"/>
          </a:xfrm>
          <a:prstGeom prst="trapezoid">
            <a:avLst>
              <a:gd name="adj" fmla="val 4583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台形 63">
            <a:extLst>
              <a:ext uri="{FF2B5EF4-FFF2-40B4-BE49-F238E27FC236}">
                <a16:creationId xmlns:a16="http://schemas.microsoft.com/office/drawing/2014/main" id="{F07C2137-0B24-43CA-A0DD-B5899B4EF069}"/>
              </a:ext>
            </a:extLst>
          </p:cNvPr>
          <p:cNvSpPr/>
          <p:nvPr/>
        </p:nvSpPr>
        <p:spPr>
          <a:xfrm rot="5400000" flipV="1">
            <a:off x="5076951" y="2177156"/>
            <a:ext cx="1719830" cy="7081021"/>
          </a:xfrm>
          <a:prstGeom prst="trapezoid">
            <a:avLst>
              <a:gd name="adj" fmla="val 41469"/>
            </a:avLst>
          </a:prstGeom>
          <a:gradFill>
            <a:gsLst>
              <a:gs pos="100000">
                <a:schemeClr val="bg1"/>
              </a:gs>
              <a:gs pos="70000">
                <a:srgbClr val="FFFF66"/>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endParaRPr kumimoji="1" lang="ja-JP" altLang="en-US" sz="2400">
              <a:solidFill>
                <a:schemeClr val="tx1"/>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4E555641-6199-48D4-ABBF-24391EA70F5C}"/>
              </a:ext>
            </a:extLst>
          </p:cNvPr>
          <p:cNvGrpSpPr/>
          <p:nvPr/>
        </p:nvGrpSpPr>
        <p:grpSpPr>
          <a:xfrm>
            <a:off x="1568503" y="5015482"/>
            <a:ext cx="1270987" cy="1430587"/>
            <a:chOff x="1500788" y="4551922"/>
            <a:chExt cx="1013432" cy="1140690"/>
          </a:xfrm>
        </p:grpSpPr>
        <p:sp>
          <p:nvSpPr>
            <p:cNvPr id="66" name="四角形: 上の 2 つの角を丸める 65">
              <a:extLst>
                <a:ext uri="{FF2B5EF4-FFF2-40B4-BE49-F238E27FC236}">
                  <a16:creationId xmlns:a16="http://schemas.microsoft.com/office/drawing/2014/main" id="{1371DCD3-C988-4100-A1F1-7909D411CAAC}"/>
                </a:ext>
              </a:extLst>
            </p:cNvPr>
            <p:cNvSpPr/>
            <p:nvPr/>
          </p:nvSpPr>
          <p:spPr bwMode="auto">
            <a:xfrm>
              <a:off x="1500788" y="5546129"/>
              <a:ext cx="1013432" cy="146483"/>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67" name="フリーフォーム: 図形 66">
              <a:extLst>
                <a:ext uri="{FF2B5EF4-FFF2-40B4-BE49-F238E27FC236}">
                  <a16:creationId xmlns:a16="http://schemas.microsoft.com/office/drawing/2014/main" id="{384F6725-D2BF-4FD0-83F3-6A225A11D73F}"/>
                </a:ext>
              </a:extLst>
            </p:cNvPr>
            <p:cNvSpPr/>
            <p:nvPr/>
          </p:nvSpPr>
          <p:spPr bwMode="auto">
            <a:xfrm>
              <a:off x="1560286" y="4551922"/>
              <a:ext cx="894436" cy="950084"/>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sp>
          <p:nvSpPr>
            <p:cNvPr id="68" name="フリーフォーム: 図形 67">
              <a:extLst>
                <a:ext uri="{FF2B5EF4-FFF2-40B4-BE49-F238E27FC236}">
                  <a16:creationId xmlns:a16="http://schemas.microsoft.com/office/drawing/2014/main" id="{8C2E7EEE-8755-45C4-AC1F-38E61DE4A86F}"/>
                </a:ext>
              </a:extLst>
            </p:cNvPr>
            <p:cNvSpPr/>
            <p:nvPr/>
          </p:nvSpPr>
          <p:spPr bwMode="auto">
            <a:xfrm flipH="1">
              <a:off x="1753208" y="4919408"/>
              <a:ext cx="513753" cy="40476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sp>
        <p:nvSpPr>
          <p:cNvPr id="69" name="テキスト ボックス 68">
            <a:extLst>
              <a:ext uri="{FF2B5EF4-FFF2-40B4-BE49-F238E27FC236}">
                <a16:creationId xmlns:a16="http://schemas.microsoft.com/office/drawing/2014/main" id="{3222EF66-0A1D-4113-B78A-946351B9A7C4}"/>
              </a:ext>
            </a:extLst>
          </p:cNvPr>
          <p:cNvSpPr txBox="1"/>
          <p:nvPr/>
        </p:nvSpPr>
        <p:spPr>
          <a:xfrm>
            <a:off x="383563" y="5449861"/>
            <a:ext cx="1261885" cy="523220"/>
          </a:xfrm>
          <a:prstGeom prst="rect">
            <a:avLst/>
          </a:prstGeom>
          <a:noFill/>
        </p:spPr>
        <p:txBody>
          <a:bodyPr wrap="none" rtlCol="0">
            <a:spAutoFit/>
          </a:bodyPr>
          <a:lstStyle/>
          <a:p>
            <a:pPr algn="ctr"/>
            <a:r>
              <a:rPr kumimoji="1" lang="ja-JP" altLang="en-US" sz="2800" b="1" dirty="0">
                <a:solidFill>
                  <a:schemeClr val="bg1"/>
                </a:solidFill>
                <a:latin typeface="メイリオ" panose="020B0604030504040204" pitchFamily="50" charset="-128"/>
                <a:ea typeface="メイリオ" panose="020B0604030504040204" pitchFamily="50" charset="-128"/>
              </a:rPr>
              <a:t>点検３</a:t>
            </a:r>
            <a:endParaRPr kumimoji="1" lang="en-US" altLang="ja-JP" sz="2800" b="1" dirty="0">
              <a:solidFill>
                <a:schemeClr val="bg1"/>
              </a:solidFill>
              <a:latin typeface="メイリオ" panose="020B0604030504040204" pitchFamily="50" charset="-128"/>
              <a:ea typeface="メイリオ" panose="020B0604030504040204" pitchFamily="50" charset="-128"/>
            </a:endParaRPr>
          </a:p>
        </p:txBody>
      </p:sp>
      <p:sp>
        <p:nvSpPr>
          <p:cNvPr id="70" name="テキスト ボックス 69">
            <a:extLst>
              <a:ext uri="{FF2B5EF4-FFF2-40B4-BE49-F238E27FC236}">
                <a16:creationId xmlns:a16="http://schemas.microsoft.com/office/drawing/2014/main" id="{9F4C622D-CC6D-40BD-8781-969F419B027D}"/>
              </a:ext>
            </a:extLst>
          </p:cNvPr>
          <p:cNvSpPr txBox="1"/>
          <p:nvPr/>
        </p:nvSpPr>
        <p:spPr>
          <a:xfrm>
            <a:off x="356895" y="391596"/>
            <a:ext cx="9120482" cy="830997"/>
          </a:xfrm>
          <a:prstGeom prst="rect">
            <a:avLst/>
          </a:prstGeom>
          <a:noFill/>
        </p:spPr>
        <p:txBody>
          <a:bodyPr wrap="square" rtlCol="0">
            <a:spAutoFit/>
          </a:bodyPr>
          <a:lstStyle/>
          <a:p>
            <a:pPr algn="ctr"/>
            <a:r>
              <a:rPr kumimoji="1" lang="ja-JP" altLang="en-US" sz="4800" b="1" dirty="0">
                <a:solidFill>
                  <a:srgbClr val="FF0000"/>
                </a:solidFill>
                <a:latin typeface="メイリオ" panose="020B0604030504040204" pitchFamily="50" charset="-128"/>
                <a:ea typeface="メイリオ" panose="020B0604030504040204" pitchFamily="50" charset="-128"/>
              </a:rPr>
              <a:t>安全点検リスト</a:t>
            </a:r>
            <a:endParaRPr kumimoji="1" lang="en-US" altLang="ja-JP" sz="4800" b="1" dirty="0">
              <a:solidFill>
                <a:srgbClr val="FF0000"/>
              </a:solidFill>
              <a:latin typeface="メイリオ" panose="020B0604030504040204" pitchFamily="50" charset="-128"/>
              <a:ea typeface="メイリオ" panose="020B0604030504040204" pitchFamily="50" charset="-128"/>
            </a:endParaRPr>
          </a:p>
        </p:txBody>
      </p:sp>
      <p:sp>
        <p:nvSpPr>
          <p:cNvPr id="71" name="テキスト ボックス 70">
            <a:extLst>
              <a:ext uri="{FF2B5EF4-FFF2-40B4-BE49-F238E27FC236}">
                <a16:creationId xmlns:a16="http://schemas.microsoft.com/office/drawing/2014/main" id="{4C68559E-A59F-4706-9FDD-51A3966CD4F0}"/>
              </a:ext>
            </a:extLst>
          </p:cNvPr>
          <p:cNvSpPr txBox="1"/>
          <p:nvPr/>
        </p:nvSpPr>
        <p:spPr>
          <a:xfrm>
            <a:off x="3166467" y="1586342"/>
            <a:ext cx="6234707"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機器の電源ランプがすべて消灯していることを確認する</a:t>
            </a:r>
            <a:endParaRPr kumimoji="1" lang="en-US" altLang="ja-JP" sz="2800" dirty="0">
              <a:latin typeface="メイリオ" panose="020B0604030504040204" pitchFamily="50" charset="-128"/>
              <a:ea typeface="メイリオ" panose="020B0604030504040204" pitchFamily="50" charset="-128"/>
            </a:endParaRPr>
          </a:p>
        </p:txBody>
      </p:sp>
      <p:sp>
        <p:nvSpPr>
          <p:cNvPr id="72" name="テキスト ボックス 71">
            <a:extLst>
              <a:ext uri="{FF2B5EF4-FFF2-40B4-BE49-F238E27FC236}">
                <a16:creationId xmlns:a16="http://schemas.microsoft.com/office/drawing/2014/main" id="{43445DA7-7327-4292-BF2F-BB339B5D0C3F}"/>
              </a:ext>
            </a:extLst>
          </p:cNvPr>
          <p:cNvSpPr txBox="1"/>
          <p:nvPr/>
        </p:nvSpPr>
        <p:spPr>
          <a:xfrm>
            <a:off x="3166467" y="3666612"/>
            <a:ext cx="6234707"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本電源をオフにする</a:t>
            </a:r>
            <a:endParaRPr kumimoji="1" lang="en-US" altLang="ja-JP" sz="2800" dirty="0">
              <a:latin typeface="メイリオ" panose="020B0604030504040204" pitchFamily="50" charset="-128"/>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E8D498C4-A723-4838-833E-E1F93E5AC8CD}"/>
              </a:ext>
            </a:extLst>
          </p:cNvPr>
          <p:cNvSpPr txBox="1"/>
          <p:nvPr/>
        </p:nvSpPr>
        <p:spPr>
          <a:xfrm>
            <a:off x="3166467" y="5291567"/>
            <a:ext cx="6234707"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機器の電源ランプがすべて消灯していることを確認する</a:t>
            </a:r>
            <a:endParaRPr kumimoji="1"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41895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四角形: 上の 2 つの角を丸める 27">
            <a:extLst>
              <a:ext uri="{FF2B5EF4-FFF2-40B4-BE49-F238E27FC236}">
                <a16:creationId xmlns:a16="http://schemas.microsoft.com/office/drawing/2014/main" id="{3B8E642B-DD0B-4578-9A06-8DDDC59E2821}"/>
              </a:ext>
            </a:extLst>
          </p:cNvPr>
          <p:cNvSpPr/>
          <p:nvPr/>
        </p:nvSpPr>
        <p:spPr>
          <a:xfrm>
            <a:off x="531341" y="2113473"/>
            <a:ext cx="2176047" cy="4029795"/>
          </a:xfrm>
          <a:prstGeom prst="round2SameRect">
            <a:avLst>
              <a:gd name="adj1" fmla="val 0"/>
              <a:gd name="adj2" fmla="val 12030"/>
            </a:avLst>
          </a:prstGeom>
          <a:gradFill>
            <a:gsLst>
              <a:gs pos="0">
                <a:srgbClr val="FFFF66"/>
              </a:gs>
              <a:gs pos="10000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r>
              <a:rPr kumimoji="1" lang="ja-JP" altLang="en-US" sz="2400" dirty="0">
                <a:solidFill>
                  <a:schemeClr val="tx1"/>
                </a:solidFill>
                <a:latin typeface="メイリオ" panose="020B0604030504040204" pitchFamily="50" charset="-128"/>
                <a:ea typeface="メイリオ" panose="020B0604030504040204" pitchFamily="50" charset="-128"/>
              </a:rPr>
              <a:t>機器の電源ランプがすべて消灯していることを確認する</a:t>
            </a:r>
          </a:p>
        </p:txBody>
      </p:sp>
      <p:sp>
        <p:nvSpPr>
          <p:cNvPr id="3" name="四角形: 上の 2 つの角を丸める 2">
            <a:extLst>
              <a:ext uri="{FF2B5EF4-FFF2-40B4-BE49-F238E27FC236}">
                <a16:creationId xmlns:a16="http://schemas.microsoft.com/office/drawing/2014/main" id="{DAE6F7CB-057E-419A-9990-F516484B7E5E}"/>
              </a:ext>
            </a:extLst>
          </p:cNvPr>
          <p:cNvSpPr/>
          <p:nvPr/>
        </p:nvSpPr>
        <p:spPr>
          <a:xfrm>
            <a:off x="531341" y="1518249"/>
            <a:ext cx="2176047" cy="595224"/>
          </a:xfrm>
          <a:prstGeom prst="round2Same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bg1"/>
                </a:solidFill>
                <a:latin typeface="メイリオ" panose="020B0604030504040204" pitchFamily="50" charset="-128"/>
                <a:ea typeface="メイリオ" panose="020B0604030504040204" pitchFamily="50" charset="-128"/>
              </a:rPr>
              <a:t>１</a:t>
            </a:r>
            <a:endParaRPr kumimoji="1"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34" name="四角形: 上の 2 つの角を丸める 33">
            <a:extLst>
              <a:ext uri="{FF2B5EF4-FFF2-40B4-BE49-F238E27FC236}">
                <a16:creationId xmlns:a16="http://schemas.microsoft.com/office/drawing/2014/main" id="{5196D142-3215-413C-8599-BE13EB016477}"/>
              </a:ext>
            </a:extLst>
          </p:cNvPr>
          <p:cNvSpPr/>
          <p:nvPr/>
        </p:nvSpPr>
        <p:spPr>
          <a:xfrm>
            <a:off x="2778356" y="2113473"/>
            <a:ext cx="2176047" cy="4029795"/>
          </a:xfrm>
          <a:prstGeom prst="round2SameRect">
            <a:avLst>
              <a:gd name="adj1" fmla="val 0"/>
              <a:gd name="adj2" fmla="val 12030"/>
            </a:avLst>
          </a:prstGeom>
          <a:gradFill>
            <a:gsLst>
              <a:gs pos="0">
                <a:srgbClr val="FFFF66"/>
              </a:gs>
              <a:gs pos="10000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r>
              <a:rPr kumimoji="1" lang="ja-JP" altLang="en-US" sz="2400" dirty="0">
                <a:solidFill>
                  <a:schemeClr val="tx1"/>
                </a:solidFill>
                <a:latin typeface="メイリオ" panose="020B0604030504040204" pitchFamily="50" charset="-128"/>
                <a:ea typeface="メイリオ" panose="020B0604030504040204" pitchFamily="50" charset="-128"/>
              </a:rPr>
              <a:t>本体の電源がオフになっていることを確認する</a:t>
            </a:r>
          </a:p>
        </p:txBody>
      </p:sp>
      <p:sp>
        <p:nvSpPr>
          <p:cNvPr id="35" name="四角形: 上の 2 つの角を丸める 34">
            <a:extLst>
              <a:ext uri="{FF2B5EF4-FFF2-40B4-BE49-F238E27FC236}">
                <a16:creationId xmlns:a16="http://schemas.microsoft.com/office/drawing/2014/main" id="{4DA2BCED-1FF3-4AB8-B23C-2FEAA1F090F9}"/>
              </a:ext>
            </a:extLst>
          </p:cNvPr>
          <p:cNvSpPr/>
          <p:nvPr/>
        </p:nvSpPr>
        <p:spPr>
          <a:xfrm>
            <a:off x="2778356" y="1518249"/>
            <a:ext cx="2176047" cy="595224"/>
          </a:xfrm>
          <a:prstGeom prst="round2Same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bg1"/>
                </a:solidFill>
                <a:latin typeface="メイリオ" panose="020B0604030504040204" pitchFamily="50" charset="-128"/>
                <a:ea typeface="メイリオ" panose="020B0604030504040204" pitchFamily="50" charset="-128"/>
              </a:rPr>
              <a:t>２</a:t>
            </a:r>
            <a:endParaRPr kumimoji="1"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37" name="四角形: 上の 2 つの角を丸める 36">
            <a:extLst>
              <a:ext uri="{FF2B5EF4-FFF2-40B4-BE49-F238E27FC236}">
                <a16:creationId xmlns:a16="http://schemas.microsoft.com/office/drawing/2014/main" id="{ED43FE4A-0170-4D91-8625-5E17DF8261AB}"/>
              </a:ext>
            </a:extLst>
          </p:cNvPr>
          <p:cNvSpPr/>
          <p:nvPr/>
        </p:nvSpPr>
        <p:spPr>
          <a:xfrm>
            <a:off x="5025371" y="2113473"/>
            <a:ext cx="2176047" cy="4029795"/>
          </a:xfrm>
          <a:prstGeom prst="round2SameRect">
            <a:avLst>
              <a:gd name="adj1" fmla="val 0"/>
              <a:gd name="adj2" fmla="val 12030"/>
            </a:avLst>
          </a:prstGeom>
          <a:gradFill>
            <a:gsLst>
              <a:gs pos="0">
                <a:srgbClr val="FFFF66"/>
              </a:gs>
              <a:gs pos="10000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r>
              <a:rPr kumimoji="1" lang="ja-JP" altLang="en-US" sz="2400" dirty="0">
                <a:solidFill>
                  <a:schemeClr val="tx1"/>
                </a:solidFill>
                <a:latin typeface="メイリオ" panose="020B0604030504040204" pitchFamily="50" charset="-128"/>
                <a:ea typeface="メイリオ" panose="020B0604030504040204" pitchFamily="50" charset="-128"/>
              </a:rPr>
              <a:t>ブレーカーがおりていることを確認する</a:t>
            </a:r>
          </a:p>
        </p:txBody>
      </p:sp>
      <p:sp>
        <p:nvSpPr>
          <p:cNvPr id="38" name="四角形: 上の 2 つの角を丸める 37">
            <a:extLst>
              <a:ext uri="{FF2B5EF4-FFF2-40B4-BE49-F238E27FC236}">
                <a16:creationId xmlns:a16="http://schemas.microsoft.com/office/drawing/2014/main" id="{9383D60E-DE68-4264-9785-56A67FA36F6F}"/>
              </a:ext>
            </a:extLst>
          </p:cNvPr>
          <p:cNvSpPr/>
          <p:nvPr/>
        </p:nvSpPr>
        <p:spPr>
          <a:xfrm>
            <a:off x="5025371" y="1518249"/>
            <a:ext cx="2176047" cy="595224"/>
          </a:xfrm>
          <a:prstGeom prst="round2Same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bg1"/>
                </a:solidFill>
                <a:latin typeface="メイリオ" panose="020B0604030504040204" pitchFamily="50" charset="-128"/>
                <a:ea typeface="メイリオ" panose="020B0604030504040204" pitchFamily="50" charset="-128"/>
              </a:rPr>
              <a:t>３</a:t>
            </a:r>
            <a:endParaRPr kumimoji="1"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61" name="四角形: 上の 2 つの角を丸める 60">
            <a:extLst>
              <a:ext uri="{FF2B5EF4-FFF2-40B4-BE49-F238E27FC236}">
                <a16:creationId xmlns:a16="http://schemas.microsoft.com/office/drawing/2014/main" id="{55A26F93-02AD-4D68-8CEF-D2B4E5A852E0}"/>
              </a:ext>
            </a:extLst>
          </p:cNvPr>
          <p:cNvSpPr/>
          <p:nvPr/>
        </p:nvSpPr>
        <p:spPr>
          <a:xfrm>
            <a:off x="7272386" y="2113473"/>
            <a:ext cx="2176047" cy="4029795"/>
          </a:xfrm>
          <a:prstGeom prst="round2SameRect">
            <a:avLst>
              <a:gd name="adj1" fmla="val 0"/>
              <a:gd name="adj2" fmla="val 12030"/>
            </a:avLst>
          </a:prstGeom>
          <a:gradFill>
            <a:gsLst>
              <a:gs pos="0">
                <a:srgbClr val="FFFF66"/>
              </a:gs>
              <a:gs pos="10000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lstStyle/>
          <a:p>
            <a:r>
              <a:rPr kumimoji="1" lang="ja-JP" altLang="en-US" sz="2400" dirty="0">
                <a:solidFill>
                  <a:schemeClr val="tx1"/>
                </a:solidFill>
                <a:latin typeface="メイリオ" panose="020B0604030504040204" pitchFamily="50" charset="-128"/>
                <a:ea typeface="メイリオ" panose="020B0604030504040204" pitchFamily="50" charset="-128"/>
              </a:rPr>
              <a:t>もう一度、機器の電源ランプがすべて消灯していることを確認して班長に報告</a:t>
            </a:r>
          </a:p>
        </p:txBody>
      </p:sp>
      <p:sp>
        <p:nvSpPr>
          <p:cNvPr id="62" name="四角形: 上の 2 つの角を丸める 61">
            <a:extLst>
              <a:ext uri="{FF2B5EF4-FFF2-40B4-BE49-F238E27FC236}">
                <a16:creationId xmlns:a16="http://schemas.microsoft.com/office/drawing/2014/main" id="{5B356B88-D2E5-429A-87C5-8F768F9B96D2}"/>
              </a:ext>
            </a:extLst>
          </p:cNvPr>
          <p:cNvSpPr/>
          <p:nvPr/>
        </p:nvSpPr>
        <p:spPr>
          <a:xfrm>
            <a:off x="7272386" y="1518249"/>
            <a:ext cx="2176047" cy="595224"/>
          </a:xfrm>
          <a:prstGeom prst="round2Same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bg1"/>
                </a:solidFill>
                <a:latin typeface="メイリオ" panose="020B0604030504040204" pitchFamily="50" charset="-128"/>
                <a:ea typeface="メイリオ" panose="020B0604030504040204" pitchFamily="50" charset="-128"/>
              </a:rPr>
              <a:t>４</a:t>
            </a:r>
            <a:endParaRPr kumimoji="1"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21" name="四角形: 角を丸くする 20">
            <a:extLst>
              <a:ext uri="{FF2B5EF4-FFF2-40B4-BE49-F238E27FC236}">
                <a16:creationId xmlns:a16="http://schemas.microsoft.com/office/drawing/2014/main" id="{2B1992B8-D37B-4F51-A353-162B3A4FCEF9}"/>
              </a:ext>
            </a:extLst>
          </p:cNvPr>
          <p:cNvSpPr/>
          <p:nvPr/>
        </p:nvSpPr>
        <p:spPr>
          <a:xfrm>
            <a:off x="508958" y="629727"/>
            <a:ext cx="8941787" cy="666561"/>
          </a:xfrm>
          <a:prstGeom prst="roundRect">
            <a:avLst>
              <a:gd name="adj" fmla="val 50000"/>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solidFill>
                  <a:schemeClr val="bg1"/>
                </a:solidFill>
                <a:latin typeface="メイリオ" panose="020B0604030504040204" pitchFamily="50" charset="-128"/>
                <a:ea typeface="メイリオ" panose="020B0604030504040204" pitchFamily="50" charset="-128"/>
              </a:rPr>
              <a:t>緊急時の安全確認項目</a:t>
            </a:r>
            <a:endParaRPr kumimoji="1" lang="en-US" altLang="ja-JP" sz="3600" b="1" dirty="0">
              <a:solidFill>
                <a:schemeClr val="bg1"/>
              </a:solidFill>
              <a:latin typeface="メイリオ" panose="020B0604030504040204" pitchFamily="50" charset="-128"/>
              <a:ea typeface="メイリオ" panose="020B0604030504040204" pitchFamily="50" charset="-128"/>
            </a:endParaRPr>
          </a:p>
        </p:txBody>
      </p:sp>
      <p:grpSp>
        <p:nvGrpSpPr>
          <p:cNvPr id="40" name="グループ化 39">
            <a:extLst>
              <a:ext uri="{FF2B5EF4-FFF2-40B4-BE49-F238E27FC236}">
                <a16:creationId xmlns:a16="http://schemas.microsoft.com/office/drawing/2014/main" id="{55C4A5B2-1E30-4EEA-A691-264192D8AA45}"/>
              </a:ext>
            </a:extLst>
          </p:cNvPr>
          <p:cNvGrpSpPr/>
          <p:nvPr/>
        </p:nvGrpSpPr>
        <p:grpSpPr>
          <a:xfrm>
            <a:off x="7962974" y="5537567"/>
            <a:ext cx="794870" cy="894682"/>
            <a:chOff x="2517490" y="1891522"/>
            <a:chExt cx="1622400" cy="1826127"/>
          </a:xfrm>
        </p:grpSpPr>
        <p:grpSp>
          <p:nvGrpSpPr>
            <p:cNvPr id="41" name="グループ化 40">
              <a:extLst>
                <a:ext uri="{FF2B5EF4-FFF2-40B4-BE49-F238E27FC236}">
                  <a16:creationId xmlns:a16="http://schemas.microsoft.com/office/drawing/2014/main" id="{D6BCD29C-7E8C-4F72-8E09-BB2B4FB3F2A2}"/>
                </a:ext>
              </a:extLst>
            </p:cNvPr>
            <p:cNvGrpSpPr/>
            <p:nvPr/>
          </p:nvGrpSpPr>
          <p:grpSpPr>
            <a:xfrm>
              <a:off x="2517490" y="1891522"/>
              <a:ext cx="1622400" cy="1826127"/>
              <a:chOff x="2517490" y="1891522"/>
              <a:chExt cx="1622400" cy="1826127"/>
            </a:xfrm>
          </p:grpSpPr>
          <p:sp>
            <p:nvSpPr>
              <p:cNvPr id="43" name="四角形: 上の 2 つの角を丸める 42">
                <a:extLst>
                  <a:ext uri="{FF2B5EF4-FFF2-40B4-BE49-F238E27FC236}">
                    <a16:creationId xmlns:a16="http://schemas.microsoft.com/office/drawing/2014/main" id="{9802EC0C-E70C-4B39-8EA0-AF598C38CADA}"/>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44" name="フリーフォーム: 図形 43">
                <a:extLst>
                  <a:ext uri="{FF2B5EF4-FFF2-40B4-BE49-F238E27FC236}">
                    <a16:creationId xmlns:a16="http://schemas.microsoft.com/office/drawing/2014/main" id="{D4A1B639-A14B-4B9C-BB27-D83BBC65DFEC}"/>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grpSp>
        <p:sp>
          <p:nvSpPr>
            <p:cNvPr id="42" name="フリーフォーム: 図形 41">
              <a:extLst>
                <a:ext uri="{FF2B5EF4-FFF2-40B4-BE49-F238E27FC236}">
                  <a16:creationId xmlns:a16="http://schemas.microsoft.com/office/drawing/2014/main" id="{A1F5A09C-00F0-4AED-BED6-066585E52A95}"/>
                </a:ext>
              </a:extLst>
            </p:cNvPr>
            <p:cNvSpPr/>
            <p:nvPr/>
          </p:nvSpPr>
          <p:spPr bwMode="auto">
            <a:xfrm flipH="1">
              <a:off x="2921588" y="2479829"/>
              <a:ext cx="822466" cy="64798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grpSp>
        <p:nvGrpSpPr>
          <p:cNvPr id="45" name="グループ化 44">
            <a:extLst>
              <a:ext uri="{FF2B5EF4-FFF2-40B4-BE49-F238E27FC236}">
                <a16:creationId xmlns:a16="http://schemas.microsoft.com/office/drawing/2014/main" id="{74C33AA6-2E26-4E0B-8B2B-6DAC71FA059A}"/>
              </a:ext>
            </a:extLst>
          </p:cNvPr>
          <p:cNvGrpSpPr/>
          <p:nvPr/>
        </p:nvGrpSpPr>
        <p:grpSpPr>
          <a:xfrm>
            <a:off x="1221929" y="5537567"/>
            <a:ext cx="794870" cy="894682"/>
            <a:chOff x="2517490" y="1891522"/>
            <a:chExt cx="1622400" cy="1826127"/>
          </a:xfrm>
        </p:grpSpPr>
        <p:grpSp>
          <p:nvGrpSpPr>
            <p:cNvPr id="46" name="グループ化 45">
              <a:extLst>
                <a:ext uri="{FF2B5EF4-FFF2-40B4-BE49-F238E27FC236}">
                  <a16:creationId xmlns:a16="http://schemas.microsoft.com/office/drawing/2014/main" id="{2AD6CC18-0213-4FCB-9421-21DACCC525ED}"/>
                </a:ext>
              </a:extLst>
            </p:cNvPr>
            <p:cNvGrpSpPr/>
            <p:nvPr/>
          </p:nvGrpSpPr>
          <p:grpSpPr>
            <a:xfrm>
              <a:off x="2517490" y="1891522"/>
              <a:ext cx="1622400" cy="1826127"/>
              <a:chOff x="2517490" y="1891522"/>
              <a:chExt cx="1622400" cy="1826127"/>
            </a:xfrm>
          </p:grpSpPr>
          <p:sp>
            <p:nvSpPr>
              <p:cNvPr id="48" name="四角形: 上の 2 つの角を丸める 47">
                <a:extLst>
                  <a:ext uri="{FF2B5EF4-FFF2-40B4-BE49-F238E27FC236}">
                    <a16:creationId xmlns:a16="http://schemas.microsoft.com/office/drawing/2014/main" id="{0AF73C25-5FF3-4028-9F3A-70539D5C1D48}"/>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49" name="フリーフォーム: 図形 48">
                <a:extLst>
                  <a:ext uri="{FF2B5EF4-FFF2-40B4-BE49-F238E27FC236}">
                    <a16:creationId xmlns:a16="http://schemas.microsoft.com/office/drawing/2014/main" id="{1572E82E-D7D1-4A97-A1C9-5BA117BD1BE7}"/>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grpSp>
        <p:sp>
          <p:nvSpPr>
            <p:cNvPr id="47" name="フリーフォーム: 図形 46">
              <a:extLst>
                <a:ext uri="{FF2B5EF4-FFF2-40B4-BE49-F238E27FC236}">
                  <a16:creationId xmlns:a16="http://schemas.microsoft.com/office/drawing/2014/main" id="{B17B9907-E9F0-4EFA-80FA-D8E7D23E99DD}"/>
                </a:ext>
              </a:extLst>
            </p:cNvPr>
            <p:cNvSpPr/>
            <p:nvPr/>
          </p:nvSpPr>
          <p:spPr bwMode="auto">
            <a:xfrm flipH="1">
              <a:off x="2921588" y="2479829"/>
              <a:ext cx="822466" cy="64798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grpSp>
        <p:nvGrpSpPr>
          <p:cNvPr id="50" name="グループ化 49">
            <a:extLst>
              <a:ext uri="{FF2B5EF4-FFF2-40B4-BE49-F238E27FC236}">
                <a16:creationId xmlns:a16="http://schemas.microsoft.com/office/drawing/2014/main" id="{D74A9168-1960-4D12-87FE-664625C9FB04}"/>
              </a:ext>
            </a:extLst>
          </p:cNvPr>
          <p:cNvGrpSpPr/>
          <p:nvPr/>
        </p:nvGrpSpPr>
        <p:grpSpPr>
          <a:xfrm>
            <a:off x="3468944" y="5537567"/>
            <a:ext cx="794870" cy="894682"/>
            <a:chOff x="2517490" y="1891522"/>
            <a:chExt cx="1622400" cy="1826127"/>
          </a:xfrm>
        </p:grpSpPr>
        <p:grpSp>
          <p:nvGrpSpPr>
            <p:cNvPr id="51" name="グループ化 50">
              <a:extLst>
                <a:ext uri="{FF2B5EF4-FFF2-40B4-BE49-F238E27FC236}">
                  <a16:creationId xmlns:a16="http://schemas.microsoft.com/office/drawing/2014/main" id="{D4A5ED97-3B83-4DDD-BD04-109F497A7A4E}"/>
                </a:ext>
              </a:extLst>
            </p:cNvPr>
            <p:cNvGrpSpPr/>
            <p:nvPr/>
          </p:nvGrpSpPr>
          <p:grpSpPr>
            <a:xfrm>
              <a:off x="2517490" y="1891522"/>
              <a:ext cx="1622400" cy="1826127"/>
              <a:chOff x="2517490" y="1891522"/>
              <a:chExt cx="1622400" cy="1826127"/>
            </a:xfrm>
          </p:grpSpPr>
          <p:sp>
            <p:nvSpPr>
              <p:cNvPr id="53" name="四角形: 上の 2 つの角を丸める 52">
                <a:extLst>
                  <a:ext uri="{FF2B5EF4-FFF2-40B4-BE49-F238E27FC236}">
                    <a16:creationId xmlns:a16="http://schemas.microsoft.com/office/drawing/2014/main" id="{4DDE8BFA-5F82-4714-BD12-31FEA26B5966}"/>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54" name="フリーフォーム: 図形 53">
                <a:extLst>
                  <a:ext uri="{FF2B5EF4-FFF2-40B4-BE49-F238E27FC236}">
                    <a16:creationId xmlns:a16="http://schemas.microsoft.com/office/drawing/2014/main" id="{69BCD3D2-6672-4796-AE34-662222446162}"/>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grpSp>
        <p:sp>
          <p:nvSpPr>
            <p:cNvPr id="52" name="フリーフォーム: 図形 51">
              <a:extLst>
                <a:ext uri="{FF2B5EF4-FFF2-40B4-BE49-F238E27FC236}">
                  <a16:creationId xmlns:a16="http://schemas.microsoft.com/office/drawing/2014/main" id="{02988AB8-97AE-4884-AB2B-4626B7911F63}"/>
                </a:ext>
              </a:extLst>
            </p:cNvPr>
            <p:cNvSpPr/>
            <p:nvPr/>
          </p:nvSpPr>
          <p:spPr bwMode="auto">
            <a:xfrm flipH="1">
              <a:off x="2921588" y="2479829"/>
              <a:ext cx="822466" cy="64798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grpSp>
        <p:nvGrpSpPr>
          <p:cNvPr id="55" name="グループ化 54">
            <a:extLst>
              <a:ext uri="{FF2B5EF4-FFF2-40B4-BE49-F238E27FC236}">
                <a16:creationId xmlns:a16="http://schemas.microsoft.com/office/drawing/2014/main" id="{A27F1A27-9113-4FAE-A1A8-68EEEDDC1340}"/>
              </a:ext>
            </a:extLst>
          </p:cNvPr>
          <p:cNvGrpSpPr/>
          <p:nvPr/>
        </p:nvGrpSpPr>
        <p:grpSpPr>
          <a:xfrm>
            <a:off x="5715959" y="5537567"/>
            <a:ext cx="794870" cy="894682"/>
            <a:chOff x="2517490" y="1891522"/>
            <a:chExt cx="1622400" cy="1826127"/>
          </a:xfrm>
        </p:grpSpPr>
        <p:grpSp>
          <p:nvGrpSpPr>
            <p:cNvPr id="56" name="グループ化 55">
              <a:extLst>
                <a:ext uri="{FF2B5EF4-FFF2-40B4-BE49-F238E27FC236}">
                  <a16:creationId xmlns:a16="http://schemas.microsoft.com/office/drawing/2014/main" id="{4DF057BA-B8DB-431C-BC2E-43EE0CFF59F6}"/>
                </a:ext>
              </a:extLst>
            </p:cNvPr>
            <p:cNvGrpSpPr/>
            <p:nvPr/>
          </p:nvGrpSpPr>
          <p:grpSpPr>
            <a:xfrm>
              <a:off x="2517490" y="1891522"/>
              <a:ext cx="1622400" cy="1826127"/>
              <a:chOff x="2517490" y="1891522"/>
              <a:chExt cx="1622400" cy="1826127"/>
            </a:xfrm>
          </p:grpSpPr>
          <p:sp>
            <p:nvSpPr>
              <p:cNvPr id="58" name="四角形: 上の 2 つの角を丸める 57">
                <a:extLst>
                  <a:ext uri="{FF2B5EF4-FFF2-40B4-BE49-F238E27FC236}">
                    <a16:creationId xmlns:a16="http://schemas.microsoft.com/office/drawing/2014/main" id="{C54064B7-4527-4A90-BAB3-DDFE32BC29CC}"/>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a:p>
            </p:txBody>
          </p:sp>
          <p:sp>
            <p:nvSpPr>
              <p:cNvPr id="59" name="フリーフォーム: 図形 58">
                <a:extLst>
                  <a:ext uri="{FF2B5EF4-FFF2-40B4-BE49-F238E27FC236}">
                    <a16:creationId xmlns:a16="http://schemas.microsoft.com/office/drawing/2014/main" id="{5F1D6340-BAE7-4251-93A3-5D625021E690}"/>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endParaRPr kumimoji="1" lang="ja-JP" altLang="en-US"/>
              </a:p>
            </p:txBody>
          </p:sp>
        </p:grpSp>
        <p:sp>
          <p:nvSpPr>
            <p:cNvPr id="57" name="フリーフォーム: 図形 56">
              <a:extLst>
                <a:ext uri="{FF2B5EF4-FFF2-40B4-BE49-F238E27FC236}">
                  <a16:creationId xmlns:a16="http://schemas.microsoft.com/office/drawing/2014/main" id="{B3541D05-5E12-4B81-BEA5-641778913284}"/>
                </a:ext>
              </a:extLst>
            </p:cNvPr>
            <p:cNvSpPr/>
            <p:nvPr/>
          </p:nvSpPr>
          <p:spPr bwMode="auto">
            <a:xfrm flipH="1">
              <a:off x="2921588" y="2479829"/>
              <a:ext cx="822466" cy="647982"/>
            </a:xfrm>
            <a:custGeom>
              <a:avLst/>
              <a:gdLst>
                <a:gd name="connsiteX0" fmla="*/ 0 w 822466"/>
                <a:gd name="connsiteY0" fmla="*/ 0 h 647982"/>
                <a:gd name="connsiteX1" fmla="*/ 0 w 822466"/>
                <a:gd name="connsiteY1" fmla="*/ 647982 h 647982"/>
                <a:gd name="connsiteX2" fmla="*/ 323991 w 822466"/>
                <a:gd name="connsiteY2" fmla="*/ 323991 h 647982"/>
                <a:gd name="connsiteX3" fmla="*/ 0 w 822466"/>
                <a:gd name="connsiteY3" fmla="*/ 0 h 647982"/>
                <a:gd name="connsiteX4" fmla="*/ 822466 w 822466"/>
                <a:gd name="connsiteY4" fmla="*/ 0 h 647982"/>
                <a:gd name="connsiteX5" fmla="*/ 498475 w 822466"/>
                <a:gd name="connsiteY5" fmla="*/ 323991 h 647982"/>
                <a:gd name="connsiteX6" fmla="*/ 822466 w 822466"/>
                <a:gd name="connsiteY6" fmla="*/ 647982 h 647982"/>
                <a:gd name="connsiteX7" fmla="*/ 822466 w 822466"/>
                <a:gd name="connsiteY7" fmla="*/ 0 h 64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2466" h="647982">
                  <a:moveTo>
                    <a:pt x="0" y="0"/>
                  </a:moveTo>
                  <a:cubicBezTo>
                    <a:pt x="84760" y="207679"/>
                    <a:pt x="84760" y="440303"/>
                    <a:pt x="0" y="647982"/>
                  </a:cubicBezTo>
                  <a:cubicBezTo>
                    <a:pt x="178935" y="647982"/>
                    <a:pt x="323991" y="502926"/>
                    <a:pt x="323991" y="323991"/>
                  </a:cubicBezTo>
                  <a:cubicBezTo>
                    <a:pt x="323991" y="145056"/>
                    <a:pt x="178935" y="0"/>
                    <a:pt x="0" y="0"/>
                  </a:cubicBezTo>
                  <a:close/>
                  <a:moveTo>
                    <a:pt x="822466" y="0"/>
                  </a:moveTo>
                  <a:cubicBezTo>
                    <a:pt x="643531" y="0"/>
                    <a:pt x="498475" y="145056"/>
                    <a:pt x="498475" y="323991"/>
                  </a:cubicBezTo>
                  <a:cubicBezTo>
                    <a:pt x="498475" y="502926"/>
                    <a:pt x="643531" y="647982"/>
                    <a:pt x="822466" y="647982"/>
                  </a:cubicBezTo>
                  <a:cubicBezTo>
                    <a:pt x="737706" y="440303"/>
                    <a:pt x="737706" y="207679"/>
                    <a:pt x="822466" y="0"/>
                  </a:cubicBezTo>
                  <a:close/>
                </a:path>
              </a:pathLst>
            </a:custGeom>
            <a:solidFill>
              <a:srgbClr val="FFFF00"/>
            </a:solidFill>
            <a:ln w="28575">
              <a:noFill/>
              <a:round/>
              <a:headEnd/>
              <a:tailEnd/>
            </a:ln>
            <a:effectLst/>
          </p:spPr>
          <p:txBody>
            <a:bodyPr rtlCol="0" anchor="ctr"/>
            <a:lstStyle/>
            <a:p>
              <a:pPr algn="ctr"/>
              <a:endParaRPr lang="ja-JP" altLang="en-US"/>
            </a:p>
          </p:txBody>
        </p:sp>
      </p:grpSp>
    </p:spTree>
    <p:extLst>
      <p:ext uri="{BB962C8B-B14F-4D97-AF65-F5344CB8AC3E}">
        <p14:creationId xmlns:p14="http://schemas.microsoft.com/office/powerpoint/2010/main" val="1053003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楕円 91">
            <a:extLst>
              <a:ext uri="{FF2B5EF4-FFF2-40B4-BE49-F238E27FC236}">
                <a16:creationId xmlns:a16="http://schemas.microsoft.com/office/drawing/2014/main" id="{2B153E07-68C0-4838-9C11-02CB07718D81}"/>
              </a:ext>
            </a:extLst>
          </p:cNvPr>
          <p:cNvSpPr/>
          <p:nvPr/>
        </p:nvSpPr>
        <p:spPr>
          <a:xfrm>
            <a:off x="5119104" y="2096219"/>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楕円 94">
            <a:extLst>
              <a:ext uri="{FF2B5EF4-FFF2-40B4-BE49-F238E27FC236}">
                <a16:creationId xmlns:a16="http://schemas.microsoft.com/office/drawing/2014/main" id="{B9661E1D-3FC6-4DC7-A18F-A5B19D11A18B}"/>
              </a:ext>
            </a:extLst>
          </p:cNvPr>
          <p:cNvSpPr/>
          <p:nvPr/>
        </p:nvSpPr>
        <p:spPr>
          <a:xfrm>
            <a:off x="581609" y="3062378"/>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楕円 95">
            <a:extLst>
              <a:ext uri="{FF2B5EF4-FFF2-40B4-BE49-F238E27FC236}">
                <a16:creationId xmlns:a16="http://schemas.microsoft.com/office/drawing/2014/main" id="{AEA2A35A-7D89-4388-BCF2-0B9CE0104526}"/>
              </a:ext>
            </a:extLst>
          </p:cNvPr>
          <p:cNvSpPr/>
          <p:nvPr/>
        </p:nvSpPr>
        <p:spPr>
          <a:xfrm>
            <a:off x="5119104" y="3062378"/>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楕円 96">
            <a:extLst>
              <a:ext uri="{FF2B5EF4-FFF2-40B4-BE49-F238E27FC236}">
                <a16:creationId xmlns:a16="http://schemas.microsoft.com/office/drawing/2014/main" id="{B6FFA19E-2E46-4D1B-881E-9874BC708C9A}"/>
              </a:ext>
            </a:extLst>
          </p:cNvPr>
          <p:cNvSpPr/>
          <p:nvPr/>
        </p:nvSpPr>
        <p:spPr>
          <a:xfrm>
            <a:off x="581609" y="4037163"/>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楕円 97">
            <a:extLst>
              <a:ext uri="{FF2B5EF4-FFF2-40B4-BE49-F238E27FC236}">
                <a16:creationId xmlns:a16="http://schemas.microsoft.com/office/drawing/2014/main" id="{E3B4123D-2716-45D5-879B-195AC853CCBC}"/>
              </a:ext>
            </a:extLst>
          </p:cNvPr>
          <p:cNvSpPr/>
          <p:nvPr/>
        </p:nvSpPr>
        <p:spPr>
          <a:xfrm>
            <a:off x="5119104" y="4037163"/>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a:extLst>
              <a:ext uri="{FF2B5EF4-FFF2-40B4-BE49-F238E27FC236}">
                <a16:creationId xmlns:a16="http://schemas.microsoft.com/office/drawing/2014/main" id="{912F2867-8A54-4676-9350-A6F8E49DE8B3}"/>
              </a:ext>
            </a:extLst>
          </p:cNvPr>
          <p:cNvSpPr/>
          <p:nvPr/>
        </p:nvSpPr>
        <p:spPr>
          <a:xfrm>
            <a:off x="581609" y="5011948"/>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楕円 99">
            <a:extLst>
              <a:ext uri="{FF2B5EF4-FFF2-40B4-BE49-F238E27FC236}">
                <a16:creationId xmlns:a16="http://schemas.microsoft.com/office/drawing/2014/main" id="{81E14682-768A-42A0-9686-3D24DA4F90C3}"/>
              </a:ext>
            </a:extLst>
          </p:cNvPr>
          <p:cNvSpPr/>
          <p:nvPr/>
        </p:nvSpPr>
        <p:spPr>
          <a:xfrm>
            <a:off x="5119104" y="5011948"/>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楕円 100">
            <a:extLst>
              <a:ext uri="{FF2B5EF4-FFF2-40B4-BE49-F238E27FC236}">
                <a16:creationId xmlns:a16="http://schemas.microsoft.com/office/drawing/2014/main" id="{0662C040-D323-4D30-BD4F-928087E1397A}"/>
              </a:ext>
            </a:extLst>
          </p:cNvPr>
          <p:cNvSpPr/>
          <p:nvPr/>
        </p:nvSpPr>
        <p:spPr>
          <a:xfrm>
            <a:off x="581609" y="5986733"/>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楕円 101">
            <a:extLst>
              <a:ext uri="{FF2B5EF4-FFF2-40B4-BE49-F238E27FC236}">
                <a16:creationId xmlns:a16="http://schemas.microsoft.com/office/drawing/2014/main" id="{BFAB612B-50D6-4755-9957-EDEA00EE88E2}"/>
              </a:ext>
            </a:extLst>
          </p:cNvPr>
          <p:cNvSpPr/>
          <p:nvPr/>
        </p:nvSpPr>
        <p:spPr>
          <a:xfrm>
            <a:off x="5119104" y="5986733"/>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楕円 1">
            <a:extLst>
              <a:ext uri="{FF2B5EF4-FFF2-40B4-BE49-F238E27FC236}">
                <a16:creationId xmlns:a16="http://schemas.microsoft.com/office/drawing/2014/main" id="{09460D41-4D43-48F0-86A3-E608529BB9E0}"/>
              </a:ext>
            </a:extLst>
          </p:cNvPr>
          <p:cNvSpPr/>
          <p:nvPr/>
        </p:nvSpPr>
        <p:spPr>
          <a:xfrm>
            <a:off x="581609" y="2096219"/>
            <a:ext cx="4111162" cy="264504"/>
          </a:xfrm>
          <a:prstGeom prst="ellipse">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a16="http://schemas.microsoft.com/office/drawing/2014/main" id="{2B1992B8-D37B-4F51-A353-162B3A4FCEF9}"/>
              </a:ext>
            </a:extLst>
          </p:cNvPr>
          <p:cNvSpPr/>
          <p:nvPr/>
        </p:nvSpPr>
        <p:spPr>
          <a:xfrm>
            <a:off x="444767" y="614800"/>
            <a:ext cx="9070170" cy="696416"/>
          </a:xfrm>
          <a:prstGeom prst="roundRect">
            <a:avLst>
              <a:gd name="adj" fmla="val 15317"/>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solidFill>
                  <a:schemeClr val="tx1"/>
                </a:solidFill>
                <a:latin typeface="メイリオ" panose="020B0604030504040204" pitchFamily="50" charset="-128"/>
                <a:ea typeface="メイリオ" panose="020B0604030504040204" pitchFamily="50" charset="-128"/>
              </a:rPr>
              <a:t>退室時のチェックリスト</a:t>
            </a:r>
            <a:endParaRPr kumimoji="1" lang="en-US" altLang="ja-JP" sz="3600" b="1" dirty="0">
              <a:solidFill>
                <a:schemeClr val="tx1"/>
              </a:solidFill>
              <a:latin typeface="メイリオ" panose="020B0604030504040204" pitchFamily="50" charset="-128"/>
              <a:ea typeface="メイリオ" panose="020B0604030504040204" pitchFamily="50" charset="-128"/>
            </a:endParaRPr>
          </a:p>
        </p:txBody>
      </p:sp>
      <p:grpSp>
        <p:nvGrpSpPr>
          <p:cNvPr id="46" name="グループ化 45">
            <a:extLst>
              <a:ext uri="{FF2B5EF4-FFF2-40B4-BE49-F238E27FC236}">
                <a16:creationId xmlns:a16="http://schemas.microsoft.com/office/drawing/2014/main" id="{2AD6CC18-0213-4FCB-9421-21DACCC525ED}"/>
              </a:ext>
            </a:extLst>
          </p:cNvPr>
          <p:cNvGrpSpPr/>
          <p:nvPr/>
        </p:nvGrpSpPr>
        <p:grpSpPr>
          <a:xfrm>
            <a:off x="545283" y="1664307"/>
            <a:ext cx="618723" cy="696416"/>
            <a:chOff x="2517490" y="1891522"/>
            <a:chExt cx="1622400" cy="1826127"/>
          </a:xfrm>
        </p:grpSpPr>
        <p:sp>
          <p:nvSpPr>
            <p:cNvPr id="48" name="四角形: 上の 2 つの角を丸める 47">
              <a:extLst>
                <a:ext uri="{FF2B5EF4-FFF2-40B4-BE49-F238E27FC236}">
                  <a16:creationId xmlns:a16="http://schemas.microsoft.com/office/drawing/2014/main" id="{0AF73C25-5FF3-4028-9F3A-70539D5C1D48}"/>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49" name="フリーフォーム: 図形 48">
              <a:extLst>
                <a:ext uri="{FF2B5EF4-FFF2-40B4-BE49-F238E27FC236}">
                  <a16:creationId xmlns:a16="http://schemas.microsoft.com/office/drawing/2014/main" id="{1572E82E-D7D1-4A97-A1C9-5BA117BD1BE7}"/>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ja-JP" altLang="en-US" sz="2400" b="1" dirty="0">
                  <a:solidFill>
                    <a:schemeClr val="bg1"/>
                  </a:solidFill>
                  <a:latin typeface="Impact" panose="020B0806030902050204" pitchFamily="34" charset="0"/>
                  <a:ea typeface="メイリオ" panose="020B0604030504040204" pitchFamily="50" charset="-128"/>
                </a:rPr>
                <a:t>１</a:t>
              </a:r>
            </a:p>
          </p:txBody>
        </p:sp>
      </p:grpSp>
      <p:grpSp>
        <p:nvGrpSpPr>
          <p:cNvPr id="51" name="グループ化 50">
            <a:extLst>
              <a:ext uri="{FF2B5EF4-FFF2-40B4-BE49-F238E27FC236}">
                <a16:creationId xmlns:a16="http://schemas.microsoft.com/office/drawing/2014/main" id="{D4A5ED97-3B83-4DDD-BD04-109F497A7A4E}"/>
              </a:ext>
            </a:extLst>
          </p:cNvPr>
          <p:cNvGrpSpPr/>
          <p:nvPr/>
        </p:nvGrpSpPr>
        <p:grpSpPr>
          <a:xfrm>
            <a:off x="545283" y="2629903"/>
            <a:ext cx="618723" cy="696416"/>
            <a:chOff x="2517490" y="1891522"/>
            <a:chExt cx="1622400" cy="1826127"/>
          </a:xfrm>
        </p:grpSpPr>
        <p:sp>
          <p:nvSpPr>
            <p:cNvPr id="53" name="四角形: 上の 2 つの角を丸める 52">
              <a:extLst>
                <a:ext uri="{FF2B5EF4-FFF2-40B4-BE49-F238E27FC236}">
                  <a16:creationId xmlns:a16="http://schemas.microsoft.com/office/drawing/2014/main" id="{4DDE8BFA-5F82-4714-BD12-31FEA26B5966}"/>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54" name="フリーフォーム: 図形 53">
              <a:extLst>
                <a:ext uri="{FF2B5EF4-FFF2-40B4-BE49-F238E27FC236}">
                  <a16:creationId xmlns:a16="http://schemas.microsoft.com/office/drawing/2014/main" id="{69BCD3D2-6672-4796-AE34-662222446162}"/>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ja-JP" altLang="en-US" sz="2400" b="1" dirty="0">
                  <a:solidFill>
                    <a:schemeClr val="bg1"/>
                  </a:solidFill>
                  <a:latin typeface="Impact" panose="020B0806030902050204" pitchFamily="34" charset="0"/>
                  <a:ea typeface="メイリオ" panose="020B0604030504040204" pitchFamily="50" charset="-128"/>
                </a:rPr>
                <a:t>２</a:t>
              </a:r>
            </a:p>
          </p:txBody>
        </p:sp>
      </p:grpSp>
      <p:grpSp>
        <p:nvGrpSpPr>
          <p:cNvPr id="31" name="グループ化 30">
            <a:extLst>
              <a:ext uri="{FF2B5EF4-FFF2-40B4-BE49-F238E27FC236}">
                <a16:creationId xmlns:a16="http://schemas.microsoft.com/office/drawing/2014/main" id="{BF618F43-561D-46A7-8754-9090B372CC18}"/>
              </a:ext>
            </a:extLst>
          </p:cNvPr>
          <p:cNvGrpSpPr/>
          <p:nvPr/>
        </p:nvGrpSpPr>
        <p:grpSpPr>
          <a:xfrm>
            <a:off x="545283" y="3595499"/>
            <a:ext cx="618723" cy="696416"/>
            <a:chOff x="2517490" y="1891522"/>
            <a:chExt cx="1622400" cy="1826127"/>
          </a:xfrm>
        </p:grpSpPr>
        <p:sp>
          <p:nvSpPr>
            <p:cNvPr id="32" name="四角形: 上の 2 つの角を丸める 31">
              <a:extLst>
                <a:ext uri="{FF2B5EF4-FFF2-40B4-BE49-F238E27FC236}">
                  <a16:creationId xmlns:a16="http://schemas.microsoft.com/office/drawing/2014/main" id="{21C9EED9-1025-47C0-97EC-FA3B366E06CC}"/>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33" name="フリーフォーム: 図形 32">
              <a:extLst>
                <a:ext uri="{FF2B5EF4-FFF2-40B4-BE49-F238E27FC236}">
                  <a16:creationId xmlns:a16="http://schemas.microsoft.com/office/drawing/2014/main" id="{35B9D5FF-E88D-4B9D-90F7-E54C37B3EE19}"/>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ja-JP" altLang="en-US" sz="2400" b="1" dirty="0">
                  <a:solidFill>
                    <a:schemeClr val="bg1"/>
                  </a:solidFill>
                  <a:latin typeface="Impact" panose="020B0806030902050204" pitchFamily="34" charset="0"/>
                  <a:ea typeface="メイリオ" panose="020B0604030504040204" pitchFamily="50" charset="-128"/>
                </a:rPr>
                <a:t>３</a:t>
              </a:r>
            </a:p>
          </p:txBody>
        </p:sp>
      </p:grpSp>
      <p:grpSp>
        <p:nvGrpSpPr>
          <p:cNvPr id="36" name="グループ化 35">
            <a:extLst>
              <a:ext uri="{FF2B5EF4-FFF2-40B4-BE49-F238E27FC236}">
                <a16:creationId xmlns:a16="http://schemas.microsoft.com/office/drawing/2014/main" id="{0CC41E2F-4E5B-4850-BC6F-E5E7D49E9BE7}"/>
              </a:ext>
            </a:extLst>
          </p:cNvPr>
          <p:cNvGrpSpPr/>
          <p:nvPr/>
        </p:nvGrpSpPr>
        <p:grpSpPr>
          <a:xfrm>
            <a:off x="545283" y="4561095"/>
            <a:ext cx="618723" cy="696416"/>
            <a:chOff x="2517490" y="1891522"/>
            <a:chExt cx="1622400" cy="1826127"/>
          </a:xfrm>
        </p:grpSpPr>
        <p:sp>
          <p:nvSpPr>
            <p:cNvPr id="39" name="四角形: 上の 2 つの角を丸める 38">
              <a:extLst>
                <a:ext uri="{FF2B5EF4-FFF2-40B4-BE49-F238E27FC236}">
                  <a16:creationId xmlns:a16="http://schemas.microsoft.com/office/drawing/2014/main" id="{50C126F9-F4BF-4E2C-915D-EE8A39C9ADFF}"/>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60" name="フリーフォーム: 図形 59">
              <a:extLst>
                <a:ext uri="{FF2B5EF4-FFF2-40B4-BE49-F238E27FC236}">
                  <a16:creationId xmlns:a16="http://schemas.microsoft.com/office/drawing/2014/main" id="{0B34B973-E159-4BE3-89CF-ABD4D0B504DD}"/>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ja-JP" altLang="en-US" sz="2400" b="1" dirty="0">
                  <a:solidFill>
                    <a:schemeClr val="bg1"/>
                  </a:solidFill>
                  <a:latin typeface="Impact" panose="020B0806030902050204" pitchFamily="34" charset="0"/>
                  <a:ea typeface="メイリオ" panose="020B0604030504040204" pitchFamily="50" charset="-128"/>
                </a:rPr>
                <a:t>４</a:t>
              </a:r>
            </a:p>
          </p:txBody>
        </p:sp>
      </p:grpSp>
      <p:grpSp>
        <p:nvGrpSpPr>
          <p:cNvPr id="63" name="グループ化 62">
            <a:extLst>
              <a:ext uri="{FF2B5EF4-FFF2-40B4-BE49-F238E27FC236}">
                <a16:creationId xmlns:a16="http://schemas.microsoft.com/office/drawing/2014/main" id="{AE373BA8-3232-4540-A87C-01F6CF55E75E}"/>
              </a:ext>
            </a:extLst>
          </p:cNvPr>
          <p:cNvGrpSpPr/>
          <p:nvPr/>
        </p:nvGrpSpPr>
        <p:grpSpPr>
          <a:xfrm>
            <a:off x="545283" y="5526689"/>
            <a:ext cx="618723" cy="696416"/>
            <a:chOff x="2517490" y="1891522"/>
            <a:chExt cx="1622400" cy="1826127"/>
          </a:xfrm>
        </p:grpSpPr>
        <p:sp>
          <p:nvSpPr>
            <p:cNvPr id="64" name="四角形: 上の 2 つの角を丸める 63">
              <a:extLst>
                <a:ext uri="{FF2B5EF4-FFF2-40B4-BE49-F238E27FC236}">
                  <a16:creationId xmlns:a16="http://schemas.microsoft.com/office/drawing/2014/main" id="{3DD458AC-5BE5-4CC6-A11C-E030B0A22AEA}"/>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65" name="フリーフォーム: 図形 64">
              <a:extLst>
                <a:ext uri="{FF2B5EF4-FFF2-40B4-BE49-F238E27FC236}">
                  <a16:creationId xmlns:a16="http://schemas.microsoft.com/office/drawing/2014/main" id="{13B78ABC-FB8B-4F24-9D8D-6BB13B85D97D}"/>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ja-JP" altLang="en-US" sz="2400" b="1" dirty="0">
                  <a:solidFill>
                    <a:schemeClr val="bg1"/>
                  </a:solidFill>
                  <a:latin typeface="Impact" panose="020B0806030902050204" pitchFamily="34" charset="0"/>
                  <a:ea typeface="メイリオ" panose="020B0604030504040204" pitchFamily="50" charset="-128"/>
                </a:rPr>
                <a:t>５</a:t>
              </a:r>
            </a:p>
          </p:txBody>
        </p:sp>
      </p:grpSp>
      <p:grpSp>
        <p:nvGrpSpPr>
          <p:cNvPr id="66" name="グループ化 65">
            <a:extLst>
              <a:ext uri="{FF2B5EF4-FFF2-40B4-BE49-F238E27FC236}">
                <a16:creationId xmlns:a16="http://schemas.microsoft.com/office/drawing/2014/main" id="{AEE1100E-94F3-4AB6-BF1A-00E354E746D9}"/>
              </a:ext>
            </a:extLst>
          </p:cNvPr>
          <p:cNvGrpSpPr/>
          <p:nvPr/>
        </p:nvGrpSpPr>
        <p:grpSpPr>
          <a:xfrm>
            <a:off x="5082778" y="1664307"/>
            <a:ext cx="618723" cy="696416"/>
            <a:chOff x="2517490" y="1891522"/>
            <a:chExt cx="1622400" cy="1826127"/>
          </a:xfrm>
        </p:grpSpPr>
        <p:sp>
          <p:nvSpPr>
            <p:cNvPr id="67" name="四角形: 上の 2 つの角を丸める 66">
              <a:extLst>
                <a:ext uri="{FF2B5EF4-FFF2-40B4-BE49-F238E27FC236}">
                  <a16:creationId xmlns:a16="http://schemas.microsoft.com/office/drawing/2014/main" id="{1A8174D7-9024-45F1-8127-41A933D11879}"/>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68" name="フリーフォーム: 図形 67">
              <a:extLst>
                <a:ext uri="{FF2B5EF4-FFF2-40B4-BE49-F238E27FC236}">
                  <a16:creationId xmlns:a16="http://schemas.microsoft.com/office/drawing/2014/main" id="{0438B2CB-8F45-4C99-831B-7FD5A73555CB}"/>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en-US" altLang="ja-JP" sz="2400" b="1" dirty="0">
                  <a:solidFill>
                    <a:schemeClr val="bg1"/>
                  </a:solidFill>
                  <a:latin typeface="Impact" panose="020B0806030902050204" pitchFamily="34" charset="0"/>
                  <a:ea typeface="メイリオ" panose="020B0604030504040204" pitchFamily="50" charset="-128"/>
                </a:rPr>
                <a:t>6</a:t>
              </a:r>
              <a:endParaRPr kumimoji="1" lang="ja-JP" altLang="en-US" sz="2400" b="1" dirty="0">
                <a:solidFill>
                  <a:schemeClr val="bg1"/>
                </a:solidFill>
                <a:latin typeface="Impact" panose="020B0806030902050204" pitchFamily="34" charset="0"/>
                <a:ea typeface="メイリオ" panose="020B0604030504040204" pitchFamily="50" charset="-128"/>
              </a:endParaRPr>
            </a:p>
          </p:txBody>
        </p:sp>
      </p:grpSp>
      <p:grpSp>
        <p:nvGrpSpPr>
          <p:cNvPr id="69" name="グループ化 68">
            <a:extLst>
              <a:ext uri="{FF2B5EF4-FFF2-40B4-BE49-F238E27FC236}">
                <a16:creationId xmlns:a16="http://schemas.microsoft.com/office/drawing/2014/main" id="{14FF3707-3200-4CFF-B10A-F8AA0525F9D6}"/>
              </a:ext>
            </a:extLst>
          </p:cNvPr>
          <p:cNvGrpSpPr/>
          <p:nvPr/>
        </p:nvGrpSpPr>
        <p:grpSpPr>
          <a:xfrm>
            <a:off x="5082778" y="2629901"/>
            <a:ext cx="618723" cy="696416"/>
            <a:chOff x="2517490" y="1891522"/>
            <a:chExt cx="1622400" cy="1826127"/>
          </a:xfrm>
        </p:grpSpPr>
        <p:sp>
          <p:nvSpPr>
            <p:cNvPr id="70" name="四角形: 上の 2 つの角を丸める 69">
              <a:extLst>
                <a:ext uri="{FF2B5EF4-FFF2-40B4-BE49-F238E27FC236}">
                  <a16:creationId xmlns:a16="http://schemas.microsoft.com/office/drawing/2014/main" id="{C31A0A4B-5716-4B83-A27D-58D4B65B4172}"/>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71" name="フリーフォーム: 図形 70">
              <a:extLst>
                <a:ext uri="{FF2B5EF4-FFF2-40B4-BE49-F238E27FC236}">
                  <a16:creationId xmlns:a16="http://schemas.microsoft.com/office/drawing/2014/main" id="{AA0B4586-4477-42D8-A55C-039E8FF57B0C}"/>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en-US" altLang="ja-JP" sz="2400" b="1" dirty="0">
                  <a:solidFill>
                    <a:schemeClr val="bg1"/>
                  </a:solidFill>
                  <a:latin typeface="Impact" panose="020B0806030902050204" pitchFamily="34" charset="0"/>
                  <a:ea typeface="メイリオ" panose="020B0604030504040204" pitchFamily="50" charset="-128"/>
                </a:rPr>
                <a:t>7</a:t>
              </a:r>
              <a:endParaRPr kumimoji="1" lang="ja-JP" altLang="en-US" sz="2400" b="1" dirty="0">
                <a:solidFill>
                  <a:schemeClr val="bg1"/>
                </a:solidFill>
                <a:latin typeface="Impact" panose="020B0806030902050204" pitchFamily="34" charset="0"/>
                <a:ea typeface="メイリオ" panose="020B0604030504040204" pitchFamily="50" charset="-128"/>
              </a:endParaRPr>
            </a:p>
          </p:txBody>
        </p:sp>
      </p:grpSp>
      <p:grpSp>
        <p:nvGrpSpPr>
          <p:cNvPr id="72" name="グループ化 71">
            <a:extLst>
              <a:ext uri="{FF2B5EF4-FFF2-40B4-BE49-F238E27FC236}">
                <a16:creationId xmlns:a16="http://schemas.microsoft.com/office/drawing/2014/main" id="{2B57B82B-3254-43AE-8AF1-5169F719EADE}"/>
              </a:ext>
            </a:extLst>
          </p:cNvPr>
          <p:cNvGrpSpPr/>
          <p:nvPr/>
        </p:nvGrpSpPr>
        <p:grpSpPr>
          <a:xfrm>
            <a:off x="5082778" y="3595499"/>
            <a:ext cx="618723" cy="696416"/>
            <a:chOff x="2517490" y="1891522"/>
            <a:chExt cx="1622400" cy="1826127"/>
          </a:xfrm>
        </p:grpSpPr>
        <p:sp>
          <p:nvSpPr>
            <p:cNvPr id="73" name="四角形: 上の 2 つの角を丸める 72">
              <a:extLst>
                <a:ext uri="{FF2B5EF4-FFF2-40B4-BE49-F238E27FC236}">
                  <a16:creationId xmlns:a16="http://schemas.microsoft.com/office/drawing/2014/main" id="{0BE0E49D-964F-45C5-8071-0EC1A3189325}"/>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74" name="フリーフォーム: 図形 73">
              <a:extLst>
                <a:ext uri="{FF2B5EF4-FFF2-40B4-BE49-F238E27FC236}">
                  <a16:creationId xmlns:a16="http://schemas.microsoft.com/office/drawing/2014/main" id="{68DAB7A2-3D9E-4EEE-872C-E5FE1EAE2569}"/>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en-US" altLang="ja-JP" sz="2400" b="1" dirty="0">
                  <a:solidFill>
                    <a:schemeClr val="bg1"/>
                  </a:solidFill>
                  <a:latin typeface="Impact" panose="020B0806030902050204" pitchFamily="34" charset="0"/>
                  <a:ea typeface="メイリオ" panose="020B0604030504040204" pitchFamily="50" charset="-128"/>
                </a:rPr>
                <a:t>8</a:t>
              </a:r>
              <a:endParaRPr kumimoji="1" lang="ja-JP" altLang="en-US" sz="2400" b="1" dirty="0">
                <a:solidFill>
                  <a:schemeClr val="bg1"/>
                </a:solidFill>
                <a:latin typeface="Impact" panose="020B0806030902050204" pitchFamily="34" charset="0"/>
                <a:ea typeface="メイリオ" panose="020B0604030504040204" pitchFamily="50" charset="-128"/>
              </a:endParaRPr>
            </a:p>
          </p:txBody>
        </p:sp>
      </p:grpSp>
      <p:grpSp>
        <p:nvGrpSpPr>
          <p:cNvPr id="75" name="グループ化 74">
            <a:extLst>
              <a:ext uri="{FF2B5EF4-FFF2-40B4-BE49-F238E27FC236}">
                <a16:creationId xmlns:a16="http://schemas.microsoft.com/office/drawing/2014/main" id="{53F539C0-12A5-4650-A609-5A8B50FA9C78}"/>
              </a:ext>
            </a:extLst>
          </p:cNvPr>
          <p:cNvGrpSpPr/>
          <p:nvPr/>
        </p:nvGrpSpPr>
        <p:grpSpPr>
          <a:xfrm>
            <a:off x="5082778" y="4561095"/>
            <a:ext cx="618723" cy="696416"/>
            <a:chOff x="2517490" y="1891522"/>
            <a:chExt cx="1622400" cy="1826127"/>
          </a:xfrm>
        </p:grpSpPr>
        <p:sp>
          <p:nvSpPr>
            <p:cNvPr id="76" name="四角形: 上の 2 つの角を丸める 75">
              <a:extLst>
                <a:ext uri="{FF2B5EF4-FFF2-40B4-BE49-F238E27FC236}">
                  <a16:creationId xmlns:a16="http://schemas.microsoft.com/office/drawing/2014/main" id="{8CA413EA-A6E1-467B-BBA1-DA635E5AB5A8}"/>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77" name="フリーフォーム: 図形 76">
              <a:extLst>
                <a:ext uri="{FF2B5EF4-FFF2-40B4-BE49-F238E27FC236}">
                  <a16:creationId xmlns:a16="http://schemas.microsoft.com/office/drawing/2014/main" id="{90D9F52D-A443-4169-99C1-CD7BD68E72DA}"/>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en-US" altLang="ja-JP" sz="2400" b="1" dirty="0">
                  <a:solidFill>
                    <a:schemeClr val="bg1"/>
                  </a:solidFill>
                  <a:latin typeface="Impact" panose="020B0806030902050204" pitchFamily="34" charset="0"/>
                  <a:ea typeface="メイリオ" panose="020B0604030504040204" pitchFamily="50" charset="-128"/>
                </a:rPr>
                <a:t>9</a:t>
              </a:r>
              <a:endParaRPr kumimoji="1" lang="ja-JP" altLang="en-US" sz="2400" b="1" dirty="0">
                <a:solidFill>
                  <a:schemeClr val="bg1"/>
                </a:solidFill>
                <a:latin typeface="Impact" panose="020B0806030902050204" pitchFamily="34" charset="0"/>
                <a:ea typeface="メイリオ" panose="020B0604030504040204" pitchFamily="50" charset="-128"/>
              </a:endParaRPr>
            </a:p>
          </p:txBody>
        </p:sp>
      </p:grpSp>
      <p:grpSp>
        <p:nvGrpSpPr>
          <p:cNvPr id="78" name="グループ化 77">
            <a:extLst>
              <a:ext uri="{FF2B5EF4-FFF2-40B4-BE49-F238E27FC236}">
                <a16:creationId xmlns:a16="http://schemas.microsoft.com/office/drawing/2014/main" id="{63A2B3EF-955E-4E95-826C-F35F12981F16}"/>
              </a:ext>
            </a:extLst>
          </p:cNvPr>
          <p:cNvGrpSpPr/>
          <p:nvPr/>
        </p:nvGrpSpPr>
        <p:grpSpPr>
          <a:xfrm>
            <a:off x="5082778" y="5526689"/>
            <a:ext cx="618723" cy="696416"/>
            <a:chOff x="2517490" y="1891522"/>
            <a:chExt cx="1622400" cy="1826127"/>
          </a:xfrm>
        </p:grpSpPr>
        <p:sp>
          <p:nvSpPr>
            <p:cNvPr id="79" name="四角形: 上の 2 つの角を丸める 78">
              <a:extLst>
                <a:ext uri="{FF2B5EF4-FFF2-40B4-BE49-F238E27FC236}">
                  <a16:creationId xmlns:a16="http://schemas.microsoft.com/office/drawing/2014/main" id="{F333C010-3399-4E7C-9A39-999B0D8E72A9}"/>
                </a:ext>
              </a:extLst>
            </p:cNvPr>
            <p:cNvSpPr/>
            <p:nvPr/>
          </p:nvSpPr>
          <p:spPr bwMode="auto">
            <a:xfrm>
              <a:off x="2517490" y="3483145"/>
              <a:ext cx="1622400" cy="234504"/>
            </a:xfrm>
            <a:prstGeom prst="round2SameRect">
              <a:avLst>
                <a:gd name="adj1" fmla="val 33913"/>
                <a:gd name="adj2" fmla="val 0"/>
              </a:avLst>
            </a:prstGeom>
            <a:solidFill>
              <a:schemeClr val="bg1">
                <a:lumMod val="65000"/>
              </a:schemeClr>
            </a:solidFill>
            <a:ln w="28575">
              <a:noFill/>
              <a:round/>
              <a:headEnd/>
              <a:tailEnd/>
            </a:ln>
            <a:effectLst/>
          </p:spPr>
          <p:txBody>
            <a:bodyPr rtlCol="0" anchor="ctr"/>
            <a:lstStyle/>
            <a:p>
              <a:pPr algn="ctr"/>
              <a:endParaRPr kumimoji="1" lang="ja-JP" altLang="en-US" sz="2400" b="1">
                <a:solidFill>
                  <a:schemeClr val="bg1"/>
                </a:solidFill>
                <a:latin typeface="Impact" panose="020B0806030902050204" pitchFamily="34" charset="0"/>
                <a:ea typeface="メイリオ" panose="020B0604030504040204" pitchFamily="50" charset="-128"/>
              </a:endParaRPr>
            </a:p>
          </p:txBody>
        </p:sp>
        <p:sp>
          <p:nvSpPr>
            <p:cNvPr id="80" name="フリーフォーム: 図形 79">
              <a:extLst>
                <a:ext uri="{FF2B5EF4-FFF2-40B4-BE49-F238E27FC236}">
                  <a16:creationId xmlns:a16="http://schemas.microsoft.com/office/drawing/2014/main" id="{F2831688-8F0E-4AB1-A036-25799FA9F2AC}"/>
                </a:ext>
              </a:extLst>
            </p:cNvPr>
            <p:cNvSpPr/>
            <p:nvPr/>
          </p:nvSpPr>
          <p:spPr bwMode="auto">
            <a:xfrm>
              <a:off x="2612740" y="1891522"/>
              <a:ext cx="1431900" cy="1520986"/>
            </a:xfrm>
            <a:custGeom>
              <a:avLst/>
              <a:gdLst>
                <a:gd name="connsiteX0" fmla="*/ 852478 w 1704956"/>
                <a:gd name="connsiteY0" fmla="*/ 0 h 1395155"/>
                <a:gd name="connsiteX1" fmla="*/ 1703159 w 1704956"/>
                <a:gd name="connsiteY1" fmla="*/ 1333316 h 1395155"/>
                <a:gd name="connsiteX2" fmla="*/ 1704956 w 1704956"/>
                <a:gd name="connsiteY2" fmla="*/ 1395155 h 1395155"/>
                <a:gd name="connsiteX3" fmla="*/ 0 w 1704956"/>
                <a:gd name="connsiteY3" fmla="*/ 1395155 h 1395155"/>
                <a:gd name="connsiteX4" fmla="*/ 1798 w 1704956"/>
                <a:gd name="connsiteY4" fmla="*/ 1333316 h 1395155"/>
                <a:gd name="connsiteX5" fmla="*/ 852478 w 1704956"/>
                <a:gd name="connsiteY5" fmla="*/ 0 h 139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4956" h="1395155">
                  <a:moveTo>
                    <a:pt x="852478" y="0"/>
                  </a:moveTo>
                  <a:cubicBezTo>
                    <a:pt x="1295218" y="0"/>
                    <a:pt x="1659369" y="584412"/>
                    <a:pt x="1703159" y="1333316"/>
                  </a:cubicBezTo>
                  <a:lnTo>
                    <a:pt x="1704956" y="1395155"/>
                  </a:lnTo>
                  <a:lnTo>
                    <a:pt x="0" y="1395155"/>
                  </a:lnTo>
                  <a:lnTo>
                    <a:pt x="1798" y="1333316"/>
                  </a:lnTo>
                  <a:cubicBezTo>
                    <a:pt x="45587" y="584412"/>
                    <a:pt x="409738" y="0"/>
                    <a:pt x="852478" y="0"/>
                  </a:cubicBezTo>
                  <a:close/>
                </a:path>
              </a:pathLst>
            </a:custGeom>
            <a:solidFill>
              <a:srgbClr val="FF6600"/>
            </a:solidFill>
            <a:ln w="28575">
              <a:noFill/>
              <a:round/>
              <a:headEnd/>
              <a:tailEnd/>
            </a:ln>
            <a:effectLst/>
          </p:spPr>
          <p:txBody>
            <a:bodyPr rtlCol="0" anchor="ctr"/>
            <a:lstStyle/>
            <a:p>
              <a:pPr algn="ctr"/>
              <a:r>
                <a:rPr kumimoji="1" lang="en-US" altLang="ja-JP" sz="2400" b="1" dirty="0">
                  <a:solidFill>
                    <a:schemeClr val="bg1"/>
                  </a:solidFill>
                  <a:latin typeface="Impact" panose="020B0806030902050204" pitchFamily="34" charset="0"/>
                  <a:ea typeface="メイリオ" panose="020B0604030504040204" pitchFamily="50" charset="-128"/>
                </a:rPr>
                <a:t>10</a:t>
              </a:r>
              <a:endParaRPr kumimoji="1" lang="ja-JP" altLang="en-US" sz="2400" b="1" dirty="0">
                <a:solidFill>
                  <a:schemeClr val="bg1"/>
                </a:solidFill>
                <a:latin typeface="Impact" panose="020B0806030902050204" pitchFamily="34" charset="0"/>
                <a:ea typeface="メイリオ" panose="020B0604030504040204" pitchFamily="50" charset="-128"/>
              </a:endParaRPr>
            </a:p>
          </p:txBody>
        </p:sp>
      </p:grpSp>
      <p:sp>
        <p:nvSpPr>
          <p:cNvPr id="82" name="テキスト ボックス 81">
            <a:extLst>
              <a:ext uri="{FF2B5EF4-FFF2-40B4-BE49-F238E27FC236}">
                <a16:creationId xmlns:a16="http://schemas.microsoft.com/office/drawing/2014/main" id="{414184CA-77BC-499B-BE01-220000D53D2E}"/>
              </a:ext>
            </a:extLst>
          </p:cNvPr>
          <p:cNvSpPr txBox="1"/>
          <p:nvPr/>
        </p:nvSpPr>
        <p:spPr>
          <a:xfrm>
            <a:off x="1270475" y="1748072"/>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主電源オフ</a:t>
            </a:r>
            <a:endParaRPr kumimoji="1" lang="en-US" altLang="ja-JP" sz="2800" dirty="0">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D13C7D11-AFCB-43F3-B2EB-B4C15610E30B}"/>
              </a:ext>
            </a:extLst>
          </p:cNvPr>
          <p:cNvSpPr txBox="1"/>
          <p:nvPr/>
        </p:nvSpPr>
        <p:spPr>
          <a:xfrm>
            <a:off x="1270475" y="2707761"/>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副電源オフ</a:t>
            </a:r>
            <a:endParaRPr kumimoji="1" lang="en-US" altLang="ja-JP" sz="2800" dirty="0">
              <a:latin typeface="メイリオ" panose="020B0604030504040204" pitchFamily="50" charset="-128"/>
              <a:ea typeface="メイリオ" panose="020B0604030504040204" pitchFamily="50" charset="-128"/>
            </a:endParaRPr>
          </a:p>
        </p:txBody>
      </p:sp>
      <p:sp>
        <p:nvSpPr>
          <p:cNvPr id="84" name="テキスト ボックス 83">
            <a:extLst>
              <a:ext uri="{FF2B5EF4-FFF2-40B4-BE49-F238E27FC236}">
                <a16:creationId xmlns:a16="http://schemas.microsoft.com/office/drawing/2014/main" id="{68E34AEC-7E07-42B1-A9FF-9648640BD30A}"/>
              </a:ext>
            </a:extLst>
          </p:cNvPr>
          <p:cNvSpPr txBox="1"/>
          <p:nvPr/>
        </p:nvSpPr>
        <p:spPr>
          <a:xfrm>
            <a:off x="1270475" y="3667450"/>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監視モニターオフ</a:t>
            </a:r>
            <a:endParaRPr kumimoji="1" lang="en-US" altLang="ja-JP" sz="2800" dirty="0">
              <a:latin typeface="メイリオ" panose="020B0604030504040204" pitchFamily="50" charset="-128"/>
              <a:ea typeface="メイリオ" panose="020B0604030504040204" pitchFamily="50" charset="-128"/>
            </a:endParaRPr>
          </a:p>
        </p:txBody>
      </p:sp>
      <p:sp>
        <p:nvSpPr>
          <p:cNvPr id="85" name="テキスト ボックス 84">
            <a:extLst>
              <a:ext uri="{FF2B5EF4-FFF2-40B4-BE49-F238E27FC236}">
                <a16:creationId xmlns:a16="http://schemas.microsoft.com/office/drawing/2014/main" id="{C89B036B-3A9E-4E3C-93C1-56D9B231C948}"/>
              </a:ext>
            </a:extLst>
          </p:cNvPr>
          <p:cNvSpPr txBox="1"/>
          <p:nvPr/>
        </p:nvSpPr>
        <p:spPr>
          <a:xfrm>
            <a:off x="1270475" y="4627139"/>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窓の施錠確認</a:t>
            </a:r>
            <a:endParaRPr kumimoji="1" lang="en-US" altLang="ja-JP" sz="2800" dirty="0">
              <a:latin typeface="メイリオ" panose="020B0604030504040204" pitchFamily="50" charset="-128"/>
              <a:ea typeface="メイリオ" panose="020B0604030504040204" pitchFamily="50" charset="-128"/>
            </a:endParaRPr>
          </a:p>
        </p:txBody>
      </p:sp>
      <p:sp>
        <p:nvSpPr>
          <p:cNvPr id="86" name="テキスト ボックス 85">
            <a:extLst>
              <a:ext uri="{FF2B5EF4-FFF2-40B4-BE49-F238E27FC236}">
                <a16:creationId xmlns:a16="http://schemas.microsoft.com/office/drawing/2014/main" id="{89ACB5F3-8ADD-44FF-BD1F-79E47BFC1FFC}"/>
              </a:ext>
            </a:extLst>
          </p:cNvPr>
          <p:cNvSpPr txBox="1"/>
          <p:nvPr/>
        </p:nvSpPr>
        <p:spPr>
          <a:xfrm>
            <a:off x="1270475" y="5586826"/>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裏口の施錠確認</a:t>
            </a:r>
            <a:endParaRPr kumimoji="1" lang="en-US" altLang="ja-JP" sz="2800" dirty="0">
              <a:latin typeface="メイリオ" panose="020B0604030504040204" pitchFamily="50" charset="-128"/>
              <a:ea typeface="メイリオ" panose="020B0604030504040204" pitchFamily="50" charset="-128"/>
            </a:endParaRPr>
          </a:p>
        </p:txBody>
      </p:sp>
      <p:sp>
        <p:nvSpPr>
          <p:cNvPr id="87" name="テキスト ボックス 86">
            <a:extLst>
              <a:ext uri="{FF2B5EF4-FFF2-40B4-BE49-F238E27FC236}">
                <a16:creationId xmlns:a16="http://schemas.microsoft.com/office/drawing/2014/main" id="{E7C79FA6-3686-4FFD-8B47-4300D2A765F4}"/>
              </a:ext>
            </a:extLst>
          </p:cNvPr>
          <p:cNvSpPr txBox="1"/>
          <p:nvPr/>
        </p:nvSpPr>
        <p:spPr>
          <a:xfrm>
            <a:off x="5764838" y="1748072"/>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全員の退室確認</a:t>
            </a:r>
            <a:endParaRPr kumimoji="1" lang="en-US" altLang="ja-JP" sz="2800" dirty="0">
              <a:latin typeface="メイリオ" panose="020B0604030504040204" pitchFamily="50" charset="-128"/>
              <a:ea typeface="メイリオ" panose="020B0604030504040204" pitchFamily="50" charset="-128"/>
            </a:endParaRPr>
          </a:p>
        </p:txBody>
      </p:sp>
      <p:sp>
        <p:nvSpPr>
          <p:cNvPr id="88" name="テキスト ボックス 87">
            <a:extLst>
              <a:ext uri="{FF2B5EF4-FFF2-40B4-BE49-F238E27FC236}">
                <a16:creationId xmlns:a16="http://schemas.microsoft.com/office/drawing/2014/main" id="{38BA33CA-1B3A-4CF9-BE96-18A5A6368E73}"/>
              </a:ext>
            </a:extLst>
          </p:cNvPr>
          <p:cNvSpPr txBox="1"/>
          <p:nvPr/>
        </p:nvSpPr>
        <p:spPr>
          <a:xfrm>
            <a:off x="5764838" y="2707761"/>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照明オフ</a:t>
            </a:r>
            <a:endParaRPr kumimoji="1" lang="en-US" altLang="ja-JP" sz="2800" dirty="0">
              <a:latin typeface="メイリオ" panose="020B0604030504040204" pitchFamily="50" charset="-128"/>
              <a:ea typeface="メイリオ" panose="020B0604030504040204" pitchFamily="50" charset="-128"/>
            </a:endParaRPr>
          </a:p>
        </p:txBody>
      </p:sp>
      <p:sp>
        <p:nvSpPr>
          <p:cNvPr id="89" name="テキスト ボックス 88">
            <a:extLst>
              <a:ext uri="{FF2B5EF4-FFF2-40B4-BE49-F238E27FC236}">
                <a16:creationId xmlns:a16="http://schemas.microsoft.com/office/drawing/2014/main" id="{85B95749-9154-4FDF-8221-30CE6BB145D5}"/>
              </a:ext>
            </a:extLst>
          </p:cNvPr>
          <p:cNvSpPr txBox="1"/>
          <p:nvPr/>
        </p:nvSpPr>
        <p:spPr>
          <a:xfrm>
            <a:off x="5764838" y="3667450"/>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監視装置スタート</a:t>
            </a:r>
            <a:endParaRPr kumimoji="1" lang="en-US" altLang="ja-JP" sz="2800" dirty="0">
              <a:latin typeface="メイリオ" panose="020B0604030504040204" pitchFamily="50" charset="-128"/>
              <a:ea typeface="メイリオ" panose="020B0604030504040204" pitchFamily="50" charset="-128"/>
            </a:endParaRPr>
          </a:p>
        </p:txBody>
      </p:sp>
      <p:sp>
        <p:nvSpPr>
          <p:cNvPr id="90" name="テキスト ボックス 89">
            <a:extLst>
              <a:ext uri="{FF2B5EF4-FFF2-40B4-BE49-F238E27FC236}">
                <a16:creationId xmlns:a16="http://schemas.microsoft.com/office/drawing/2014/main" id="{54A9A649-86D1-44CF-9AC8-6443DF00DFFC}"/>
              </a:ext>
            </a:extLst>
          </p:cNvPr>
          <p:cNvSpPr txBox="1"/>
          <p:nvPr/>
        </p:nvSpPr>
        <p:spPr>
          <a:xfrm>
            <a:off x="5764838" y="4627139"/>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施錠</a:t>
            </a:r>
            <a:endParaRPr kumimoji="1" lang="en-US" altLang="ja-JP" sz="2800" dirty="0">
              <a:latin typeface="メイリオ" panose="020B0604030504040204" pitchFamily="50" charset="-128"/>
              <a:ea typeface="メイリオ" panose="020B0604030504040204" pitchFamily="50" charset="-128"/>
            </a:endParaRPr>
          </a:p>
        </p:txBody>
      </p:sp>
      <p:sp>
        <p:nvSpPr>
          <p:cNvPr id="91" name="テキスト ボックス 90">
            <a:extLst>
              <a:ext uri="{FF2B5EF4-FFF2-40B4-BE49-F238E27FC236}">
                <a16:creationId xmlns:a16="http://schemas.microsoft.com/office/drawing/2014/main" id="{17397A39-6795-41EB-8812-4BB52B2E9E93}"/>
              </a:ext>
            </a:extLst>
          </p:cNvPr>
          <p:cNvSpPr txBox="1"/>
          <p:nvPr/>
        </p:nvSpPr>
        <p:spPr>
          <a:xfrm>
            <a:off x="5764838" y="5586826"/>
            <a:ext cx="3750099" cy="523220"/>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管理室に鍵の返却</a:t>
            </a:r>
            <a:endParaRPr kumimoji="1"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06123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リーフォーム: 図形 2">
            <a:extLst>
              <a:ext uri="{FF2B5EF4-FFF2-40B4-BE49-F238E27FC236}">
                <a16:creationId xmlns:a16="http://schemas.microsoft.com/office/drawing/2014/main" id="{9D338FBD-99FB-4500-992A-2AEABAD936E8}"/>
              </a:ext>
            </a:extLst>
          </p:cNvPr>
          <p:cNvSpPr/>
          <p:nvPr/>
        </p:nvSpPr>
        <p:spPr bwMode="auto">
          <a:xfrm rot="16200000" flipH="1">
            <a:off x="2312251" y="-878624"/>
            <a:ext cx="5307330" cy="9255328"/>
          </a:xfrm>
          <a:custGeom>
            <a:avLst/>
            <a:gdLst>
              <a:gd name="connsiteX0" fmla="*/ 0 w 1820181"/>
              <a:gd name="connsiteY0" fmla="*/ 0 h 4686855"/>
              <a:gd name="connsiteX1" fmla="*/ 735022 w 1820181"/>
              <a:gd name="connsiteY1" fmla="*/ 2343427 h 4686855"/>
              <a:gd name="connsiteX2" fmla="*/ 0 w 1820181"/>
              <a:gd name="connsiteY2" fmla="*/ 4686855 h 4686855"/>
              <a:gd name="connsiteX3" fmla="*/ 1820181 w 1820181"/>
              <a:gd name="connsiteY3" fmla="*/ 4686855 h 4686855"/>
              <a:gd name="connsiteX4" fmla="*/ 1085160 w 1820181"/>
              <a:gd name="connsiteY4" fmla="*/ 2343427 h 4686855"/>
              <a:gd name="connsiteX5" fmla="*/ 1820181 w 1820181"/>
              <a:gd name="connsiteY5" fmla="*/ 0 h 468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0181" h="4686855">
                <a:moveTo>
                  <a:pt x="0" y="0"/>
                </a:moveTo>
                <a:lnTo>
                  <a:pt x="735022" y="2343427"/>
                </a:lnTo>
                <a:lnTo>
                  <a:pt x="0" y="4686855"/>
                </a:lnTo>
                <a:lnTo>
                  <a:pt x="1820181" y="4686855"/>
                </a:lnTo>
                <a:lnTo>
                  <a:pt x="1085160" y="2343427"/>
                </a:lnTo>
                <a:lnTo>
                  <a:pt x="1820181" y="0"/>
                </a:lnTo>
                <a:close/>
              </a:path>
            </a:pathLst>
          </a:custGeom>
          <a:solidFill>
            <a:srgbClr val="FFFF66"/>
          </a:solidFill>
          <a:ln w="28575">
            <a:noFill/>
            <a:round/>
            <a:headEnd/>
            <a:tailEnd/>
          </a:ln>
          <a:effectLst/>
        </p:spPr>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4B13F445-2191-4330-99E8-EBF3A8E10C1D}"/>
              </a:ext>
            </a:extLst>
          </p:cNvPr>
          <p:cNvSpPr txBox="1"/>
          <p:nvPr/>
        </p:nvSpPr>
        <p:spPr>
          <a:xfrm>
            <a:off x="2199996" y="306082"/>
            <a:ext cx="5827236" cy="769441"/>
          </a:xfrm>
          <a:prstGeom prst="rect">
            <a:avLst/>
          </a:prstGeom>
          <a:noFill/>
        </p:spPr>
        <p:txBody>
          <a:bodyPr wrap="none" rtlCol="0">
            <a:spAutoFit/>
          </a:bodyPr>
          <a:lstStyle/>
          <a:p>
            <a:pPr algn="ctr"/>
            <a:r>
              <a:rPr kumimoji="1" lang="ja-JP" altLang="en-US" sz="4400" b="1" dirty="0">
                <a:latin typeface="メイリオ" panose="020B0604030504040204" pitchFamily="50" charset="-128"/>
                <a:ea typeface="メイリオ" panose="020B0604030504040204" pitchFamily="50" charset="-128"/>
              </a:rPr>
              <a:t>トラブルが発生したら</a:t>
            </a:r>
            <a:endParaRPr kumimoji="1" lang="en-US" altLang="ja-JP" sz="4400" b="1"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90338036-6DDE-4054-96C1-9CE97A1D62FF}"/>
              </a:ext>
            </a:extLst>
          </p:cNvPr>
          <p:cNvSpPr txBox="1"/>
          <p:nvPr/>
        </p:nvSpPr>
        <p:spPr>
          <a:xfrm>
            <a:off x="512511" y="2644358"/>
            <a:ext cx="3635729" cy="2708434"/>
          </a:xfrm>
          <a:prstGeom prst="rect">
            <a:avLst/>
          </a:prstGeom>
          <a:noFill/>
        </p:spPr>
        <p:txBody>
          <a:bodyPr wrap="square" rtlCol="0">
            <a:spAutoFit/>
          </a:bodyPr>
          <a:lstStyle/>
          <a:p>
            <a:pPr marL="342900" indent="-342900">
              <a:spcAft>
                <a:spcPts val="1800"/>
              </a:spcAft>
              <a:buFont typeface="+mj-lt"/>
              <a:buAutoNum type="arabicPeriod"/>
            </a:pPr>
            <a:r>
              <a:rPr kumimoji="1" lang="ja-JP" altLang="en-US" sz="2800" b="1" dirty="0">
                <a:latin typeface="メイリオ" panose="020B0604030504040204" pitchFamily="50" charset="-128"/>
                <a:ea typeface="メイリオ" panose="020B0604030504040204" pitchFamily="50" charset="-128"/>
              </a:rPr>
              <a:t>装置の停止ボタンを押す</a:t>
            </a:r>
            <a:endParaRPr kumimoji="1" lang="en-US" altLang="ja-JP" sz="2800" b="1" dirty="0">
              <a:latin typeface="メイリオ" panose="020B0604030504040204" pitchFamily="50" charset="-128"/>
              <a:ea typeface="メイリオ" panose="020B0604030504040204" pitchFamily="50" charset="-128"/>
            </a:endParaRPr>
          </a:p>
          <a:p>
            <a:pPr marL="342900" indent="-342900">
              <a:spcAft>
                <a:spcPts val="1800"/>
              </a:spcAft>
              <a:buFont typeface="+mj-lt"/>
              <a:buAutoNum type="arabicPeriod"/>
            </a:pPr>
            <a:r>
              <a:rPr kumimoji="1" lang="ja-JP" altLang="en-US" sz="2800" b="1" dirty="0">
                <a:latin typeface="メイリオ" panose="020B0604030504040204" pitchFamily="50" charset="-128"/>
                <a:ea typeface="メイリオ" panose="020B0604030504040204" pitchFamily="50" charset="-128"/>
              </a:rPr>
              <a:t>責任者に報告</a:t>
            </a:r>
            <a:endParaRPr kumimoji="1" lang="en-US" altLang="ja-JP" sz="2800" b="1" dirty="0">
              <a:latin typeface="メイリオ" panose="020B0604030504040204" pitchFamily="50" charset="-128"/>
              <a:ea typeface="メイリオ" panose="020B0604030504040204" pitchFamily="50" charset="-128"/>
            </a:endParaRPr>
          </a:p>
          <a:p>
            <a:pPr marL="342900" indent="-342900">
              <a:spcAft>
                <a:spcPts val="1800"/>
              </a:spcAft>
              <a:buFont typeface="+mj-lt"/>
              <a:buAutoNum type="arabicPeriod"/>
            </a:pPr>
            <a:r>
              <a:rPr kumimoji="1" lang="ja-JP" altLang="en-US" sz="2800" b="1" dirty="0">
                <a:latin typeface="メイリオ" panose="020B0604030504040204" pitchFamily="50" charset="-128"/>
                <a:ea typeface="メイリオ" panose="020B0604030504040204" pitchFamily="50" charset="-128"/>
              </a:rPr>
              <a:t>責任者不在時は</a:t>
            </a:r>
            <a:br>
              <a:rPr kumimoji="1" lang="en-US" altLang="ja-JP" sz="2800" b="1" dirty="0">
                <a:latin typeface="メイリオ" panose="020B0604030504040204" pitchFamily="50" charset="-128"/>
                <a:ea typeface="メイリオ" panose="020B0604030504040204" pitchFamily="50" charset="-128"/>
              </a:rPr>
            </a:br>
            <a:r>
              <a:rPr kumimoji="1" lang="ja-JP" altLang="en-US" sz="2800" b="1" dirty="0">
                <a:latin typeface="メイリオ" panose="020B0604030504040204" pitchFamily="50" charset="-128"/>
                <a:ea typeface="メイリオ" panose="020B0604030504040204" pitchFamily="50" charset="-128"/>
              </a:rPr>
              <a:t>事務所に報告</a:t>
            </a:r>
          </a:p>
        </p:txBody>
      </p:sp>
      <p:sp>
        <p:nvSpPr>
          <p:cNvPr id="11" name="テキスト ボックス 10">
            <a:extLst>
              <a:ext uri="{FF2B5EF4-FFF2-40B4-BE49-F238E27FC236}">
                <a16:creationId xmlns:a16="http://schemas.microsoft.com/office/drawing/2014/main" id="{B40C1896-A834-4943-8E60-2456EB9019A1}"/>
              </a:ext>
            </a:extLst>
          </p:cNvPr>
          <p:cNvSpPr txBox="1"/>
          <p:nvPr/>
        </p:nvSpPr>
        <p:spPr>
          <a:xfrm>
            <a:off x="2296475" y="5911017"/>
            <a:ext cx="5416868" cy="461665"/>
          </a:xfrm>
          <a:prstGeom prst="rect">
            <a:avLst/>
          </a:prstGeom>
          <a:noFill/>
        </p:spPr>
        <p:txBody>
          <a:bodyPr wrap="none" rtlCol="0">
            <a:spAutoFit/>
          </a:bodyPr>
          <a:lstStyle/>
          <a:p>
            <a:pPr algn="ctr"/>
            <a:r>
              <a:rPr kumimoji="1" lang="ja-JP" altLang="en-US" sz="2400" dirty="0">
                <a:latin typeface="メイリオ" panose="020B0604030504040204" pitchFamily="50" charset="-128"/>
                <a:ea typeface="メイリオ" panose="020B0604030504040204" pitchFamily="50" charset="-128"/>
              </a:rPr>
              <a:t>素早い対応が被害を最小限に留めます</a:t>
            </a:r>
            <a:endParaRPr kumimoji="1" lang="en-US" altLang="ja-JP" sz="2400" dirty="0">
              <a:latin typeface="メイリオ" panose="020B0604030504040204" pitchFamily="50" charset="-128"/>
              <a:ea typeface="メイリオ" panose="020B0604030504040204" pitchFamily="50" charset="-128"/>
            </a:endParaRPr>
          </a:p>
        </p:txBody>
      </p:sp>
      <p:grpSp>
        <p:nvGrpSpPr>
          <p:cNvPr id="17" name="グループ化 16">
            <a:extLst>
              <a:ext uri="{FF2B5EF4-FFF2-40B4-BE49-F238E27FC236}">
                <a16:creationId xmlns:a16="http://schemas.microsoft.com/office/drawing/2014/main" id="{95B0220A-5820-45A1-A5D5-5847276A8A03}"/>
              </a:ext>
            </a:extLst>
          </p:cNvPr>
          <p:cNvGrpSpPr/>
          <p:nvPr/>
        </p:nvGrpSpPr>
        <p:grpSpPr>
          <a:xfrm>
            <a:off x="4215828" y="2935603"/>
            <a:ext cx="1518222" cy="1929264"/>
            <a:chOff x="3895873" y="2529023"/>
            <a:chExt cx="2158132" cy="2742424"/>
          </a:xfrm>
        </p:grpSpPr>
        <p:sp>
          <p:nvSpPr>
            <p:cNvPr id="12" name="四角形: 上の 2 つの角を丸める 11">
              <a:extLst>
                <a:ext uri="{FF2B5EF4-FFF2-40B4-BE49-F238E27FC236}">
                  <a16:creationId xmlns:a16="http://schemas.microsoft.com/office/drawing/2014/main" id="{9D20B4A3-128C-4535-9B7D-3A84363897BC}"/>
                </a:ext>
              </a:extLst>
            </p:cNvPr>
            <p:cNvSpPr/>
            <p:nvPr/>
          </p:nvSpPr>
          <p:spPr bwMode="auto">
            <a:xfrm>
              <a:off x="4044390" y="2529023"/>
              <a:ext cx="1861098" cy="2261286"/>
            </a:xfrm>
            <a:prstGeom prst="round2SameRect">
              <a:avLst>
                <a:gd name="adj1" fmla="val 49362"/>
                <a:gd name="adj2" fmla="val 0"/>
              </a:avLst>
            </a:prstGeom>
            <a:solidFill>
              <a:srgbClr val="FF6600"/>
            </a:solidFill>
            <a:ln w="28575">
              <a:noFill/>
              <a:round/>
              <a:headEnd/>
              <a:tailEnd/>
            </a:ln>
            <a:effectLst/>
          </p:spPr>
          <p:txBody>
            <a:bodyPr rtlCol="0" anchor="ctr"/>
            <a:lstStyle/>
            <a:p>
              <a:pPr algn="ctr"/>
              <a:endParaRPr kumimoji="1" lang="ja-JP" altLang="en-US"/>
            </a:p>
          </p:txBody>
        </p:sp>
        <p:sp>
          <p:nvSpPr>
            <p:cNvPr id="13" name="四角形: 上の 2 つの角を丸める 12">
              <a:extLst>
                <a:ext uri="{FF2B5EF4-FFF2-40B4-BE49-F238E27FC236}">
                  <a16:creationId xmlns:a16="http://schemas.microsoft.com/office/drawing/2014/main" id="{A0EC9338-ED03-4C27-8379-5D3F19BFCC81}"/>
                </a:ext>
              </a:extLst>
            </p:cNvPr>
            <p:cNvSpPr/>
            <p:nvPr/>
          </p:nvSpPr>
          <p:spPr bwMode="auto">
            <a:xfrm>
              <a:off x="3895873" y="4891506"/>
              <a:ext cx="2158132" cy="379941"/>
            </a:xfrm>
            <a:prstGeom prst="round2SameRect">
              <a:avLst>
                <a:gd name="adj1" fmla="val 49362"/>
                <a:gd name="adj2" fmla="val 0"/>
              </a:avLst>
            </a:prstGeom>
            <a:solidFill>
              <a:schemeClr val="bg1">
                <a:lumMod val="50000"/>
              </a:schemeClr>
            </a:solidFill>
            <a:ln w="28575">
              <a:noFill/>
              <a:round/>
              <a:headEnd/>
              <a:tailEnd/>
            </a:ln>
            <a:effectLst/>
          </p:spPr>
          <p:txBody>
            <a:bodyPr rtlCol="0" anchor="ctr"/>
            <a:lstStyle/>
            <a:p>
              <a:pPr algn="ctr"/>
              <a:endParaRPr kumimoji="1" lang="ja-JP" altLang="en-US"/>
            </a:p>
          </p:txBody>
        </p:sp>
        <p:sp>
          <p:nvSpPr>
            <p:cNvPr id="14" name="台形 13">
              <a:extLst>
                <a:ext uri="{FF2B5EF4-FFF2-40B4-BE49-F238E27FC236}">
                  <a16:creationId xmlns:a16="http://schemas.microsoft.com/office/drawing/2014/main" id="{60DDDA84-F3E7-4158-BF4B-48821EFE9E22}"/>
                </a:ext>
              </a:extLst>
            </p:cNvPr>
            <p:cNvSpPr/>
            <p:nvPr/>
          </p:nvSpPr>
          <p:spPr bwMode="auto">
            <a:xfrm rot="5400000">
              <a:off x="4031839" y="3484701"/>
              <a:ext cx="998253" cy="555776"/>
            </a:xfrm>
            <a:prstGeom prst="trapezoid">
              <a:avLst>
                <a:gd name="adj" fmla="val 75705"/>
              </a:avLst>
            </a:prstGeom>
            <a:solidFill>
              <a:srgbClr val="FFFF00"/>
            </a:solidFill>
            <a:ln w="28575">
              <a:noFill/>
              <a:round/>
              <a:headEnd/>
              <a:tailEnd/>
            </a:ln>
            <a:effectLst/>
          </p:spPr>
          <p:txBody>
            <a:bodyPr rtlCol="0" anchor="ctr"/>
            <a:lstStyle/>
            <a:p>
              <a:pPr algn="ctr"/>
              <a:endParaRPr kumimoji="1" lang="ja-JP" altLang="en-US"/>
            </a:p>
          </p:txBody>
        </p:sp>
        <p:sp>
          <p:nvSpPr>
            <p:cNvPr id="15" name="台形 14">
              <a:extLst>
                <a:ext uri="{FF2B5EF4-FFF2-40B4-BE49-F238E27FC236}">
                  <a16:creationId xmlns:a16="http://schemas.microsoft.com/office/drawing/2014/main" id="{B638101C-7A22-4F49-9D43-783E239450B4}"/>
                </a:ext>
              </a:extLst>
            </p:cNvPr>
            <p:cNvSpPr/>
            <p:nvPr/>
          </p:nvSpPr>
          <p:spPr bwMode="auto">
            <a:xfrm rot="16200000" flipH="1">
              <a:off x="4892378" y="3484704"/>
              <a:ext cx="998253" cy="555776"/>
            </a:xfrm>
            <a:prstGeom prst="trapezoid">
              <a:avLst>
                <a:gd name="adj" fmla="val 75705"/>
              </a:avLst>
            </a:prstGeom>
            <a:solidFill>
              <a:srgbClr val="FFFF00"/>
            </a:solidFill>
            <a:ln w="28575">
              <a:noFill/>
              <a:round/>
              <a:headEnd/>
              <a:tailEnd/>
            </a:ln>
            <a:effectLst/>
          </p:spPr>
          <p:txBody>
            <a:bodyPr rtlCol="0" anchor="ctr"/>
            <a:lstStyle/>
            <a:p>
              <a:pPr algn="ctr"/>
              <a:endParaRPr kumimoji="1" lang="ja-JP" altLang="en-US"/>
            </a:p>
          </p:txBody>
        </p:sp>
        <p:sp>
          <p:nvSpPr>
            <p:cNvPr id="16" name="四角形: 上の 2 つの角を丸める 15">
              <a:extLst>
                <a:ext uri="{FF2B5EF4-FFF2-40B4-BE49-F238E27FC236}">
                  <a16:creationId xmlns:a16="http://schemas.microsoft.com/office/drawing/2014/main" id="{91926D6E-BCD0-40E7-AF3A-48E180A92A1D}"/>
                </a:ext>
              </a:extLst>
            </p:cNvPr>
            <p:cNvSpPr/>
            <p:nvPr/>
          </p:nvSpPr>
          <p:spPr bwMode="auto">
            <a:xfrm>
              <a:off x="4886976" y="3270919"/>
              <a:ext cx="130565" cy="1375965"/>
            </a:xfrm>
            <a:prstGeom prst="round2SameRect">
              <a:avLst>
                <a:gd name="adj1" fmla="val 50000"/>
                <a:gd name="adj2" fmla="val 0"/>
              </a:avLst>
            </a:prstGeom>
            <a:solidFill>
              <a:srgbClr val="FFFF00"/>
            </a:solidFill>
            <a:ln w="28575">
              <a:noFill/>
              <a:round/>
              <a:headEnd/>
              <a:tailEnd/>
            </a:ln>
            <a:effectLst/>
          </p:spPr>
          <p:txBody>
            <a:bodyPr rtlCol="0" anchor="ctr"/>
            <a:lstStyle/>
            <a:p>
              <a:pPr algn="ctr"/>
              <a:endParaRPr kumimoji="1" lang="ja-JP" altLang="en-US"/>
            </a:p>
          </p:txBody>
        </p:sp>
      </p:grpSp>
      <p:sp>
        <p:nvSpPr>
          <p:cNvPr id="19" name="テキスト ボックス 18">
            <a:extLst>
              <a:ext uri="{FF2B5EF4-FFF2-40B4-BE49-F238E27FC236}">
                <a16:creationId xmlns:a16="http://schemas.microsoft.com/office/drawing/2014/main" id="{E53646AD-493B-4BE8-8DE0-04D2AECBAB6F}"/>
              </a:ext>
            </a:extLst>
          </p:cNvPr>
          <p:cNvSpPr txBox="1"/>
          <p:nvPr/>
        </p:nvSpPr>
        <p:spPr>
          <a:xfrm>
            <a:off x="512511" y="1985223"/>
            <a:ext cx="3635729" cy="523220"/>
          </a:xfrm>
          <a:prstGeom prst="rect">
            <a:avLst/>
          </a:prstGeom>
          <a:noFill/>
        </p:spPr>
        <p:txBody>
          <a:bodyPr wrap="square" rtlCol="0">
            <a:spAutoFit/>
          </a:bodyPr>
          <a:lstStyle/>
          <a:p>
            <a:pPr>
              <a:spcAft>
                <a:spcPts val="1800"/>
              </a:spcAft>
            </a:pPr>
            <a:r>
              <a:rPr kumimoji="1" lang="ja-JP" altLang="en-US" sz="2800" b="1" dirty="0">
                <a:solidFill>
                  <a:srgbClr val="FF0000"/>
                </a:solidFill>
                <a:latin typeface="メイリオ" panose="020B0604030504040204" pitchFamily="50" charset="-128"/>
                <a:ea typeface="メイリオ" panose="020B0604030504040204" pitchFamily="50" charset="-128"/>
              </a:rPr>
              <a:t>すぐ実行</a:t>
            </a:r>
          </a:p>
        </p:txBody>
      </p:sp>
      <p:sp>
        <p:nvSpPr>
          <p:cNvPr id="20" name="テキスト ボックス 19">
            <a:extLst>
              <a:ext uri="{FF2B5EF4-FFF2-40B4-BE49-F238E27FC236}">
                <a16:creationId xmlns:a16="http://schemas.microsoft.com/office/drawing/2014/main" id="{55DCC351-FBFF-4120-8DA9-6040DC19AF6D}"/>
              </a:ext>
            </a:extLst>
          </p:cNvPr>
          <p:cNvSpPr txBox="1"/>
          <p:nvPr/>
        </p:nvSpPr>
        <p:spPr>
          <a:xfrm>
            <a:off x="5903661" y="2644358"/>
            <a:ext cx="3635729" cy="1615827"/>
          </a:xfrm>
          <a:prstGeom prst="rect">
            <a:avLst/>
          </a:prstGeom>
          <a:noFill/>
        </p:spPr>
        <p:txBody>
          <a:bodyPr wrap="square" rtlCol="0">
            <a:spAutoFit/>
          </a:bodyPr>
          <a:lstStyle/>
          <a:p>
            <a:pPr marL="342900" indent="-342900">
              <a:spcAft>
                <a:spcPts val="1800"/>
              </a:spcAft>
              <a:buFont typeface="+mj-lt"/>
              <a:buAutoNum type="arabicPeriod"/>
            </a:pPr>
            <a:r>
              <a:rPr kumimoji="1" lang="ja-JP" altLang="en-US" sz="2800" b="1" dirty="0">
                <a:latin typeface="メイリオ" panose="020B0604030504040204" pitchFamily="50" charset="-128"/>
                <a:ea typeface="メイリオ" panose="020B0604030504040204" pitchFamily="50" charset="-128"/>
              </a:rPr>
              <a:t>報告書に記載</a:t>
            </a:r>
            <a:endParaRPr kumimoji="1" lang="en-US" altLang="ja-JP" sz="2800" b="1" dirty="0">
              <a:latin typeface="メイリオ" panose="020B0604030504040204" pitchFamily="50" charset="-128"/>
              <a:ea typeface="メイリオ" panose="020B0604030504040204" pitchFamily="50" charset="-128"/>
            </a:endParaRPr>
          </a:p>
          <a:p>
            <a:pPr marL="342900" indent="-342900">
              <a:spcAft>
                <a:spcPts val="1800"/>
              </a:spcAft>
              <a:buFont typeface="+mj-lt"/>
              <a:buAutoNum type="arabicPeriod"/>
            </a:pPr>
            <a:r>
              <a:rPr kumimoji="1" lang="ja-JP" altLang="en-US" sz="2800" b="1" dirty="0">
                <a:latin typeface="メイリオ" panose="020B0604030504040204" pitchFamily="50" charset="-128"/>
                <a:ea typeface="メイリオ" panose="020B0604030504040204" pitchFamily="50" charset="-128"/>
              </a:rPr>
              <a:t>安全確認後に装置の再起動</a:t>
            </a:r>
          </a:p>
        </p:txBody>
      </p:sp>
      <p:sp>
        <p:nvSpPr>
          <p:cNvPr id="21" name="テキスト ボックス 20">
            <a:extLst>
              <a:ext uri="{FF2B5EF4-FFF2-40B4-BE49-F238E27FC236}">
                <a16:creationId xmlns:a16="http://schemas.microsoft.com/office/drawing/2014/main" id="{C414C38D-E693-4F4C-8471-3ADDA1C1A848}"/>
              </a:ext>
            </a:extLst>
          </p:cNvPr>
          <p:cNvSpPr txBox="1"/>
          <p:nvPr/>
        </p:nvSpPr>
        <p:spPr>
          <a:xfrm>
            <a:off x="5903661" y="1985223"/>
            <a:ext cx="3635729" cy="523220"/>
          </a:xfrm>
          <a:prstGeom prst="rect">
            <a:avLst/>
          </a:prstGeom>
          <a:noFill/>
        </p:spPr>
        <p:txBody>
          <a:bodyPr wrap="square" rtlCol="0">
            <a:spAutoFit/>
          </a:bodyPr>
          <a:lstStyle/>
          <a:p>
            <a:pPr>
              <a:spcAft>
                <a:spcPts val="1800"/>
              </a:spcAft>
            </a:pPr>
            <a:r>
              <a:rPr kumimoji="1" lang="ja-JP" altLang="en-US" sz="2800" b="1" dirty="0">
                <a:solidFill>
                  <a:srgbClr val="FF0000"/>
                </a:solidFill>
                <a:latin typeface="メイリオ" panose="020B0604030504040204" pitchFamily="50" charset="-128"/>
                <a:ea typeface="メイリオ" panose="020B0604030504040204" pitchFamily="50" charset="-128"/>
              </a:rPr>
              <a:t>報告後に実行</a:t>
            </a:r>
          </a:p>
        </p:txBody>
      </p:sp>
      <p:sp>
        <p:nvSpPr>
          <p:cNvPr id="22" name="正方形/長方形 21">
            <a:extLst>
              <a:ext uri="{FF2B5EF4-FFF2-40B4-BE49-F238E27FC236}">
                <a16:creationId xmlns:a16="http://schemas.microsoft.com/office/drawing/2014/main" id="{F631DD8B-93D9-4A05-B02A-0012246932CA}"/>
              </a:ext>
            </a:extLst>
          </p:cNvPr>
          <p:cNvSpPr/>
          <p:nvPr/>
        </p:nvSpPr>
        <p:spPr>
          <a:xfrm>
            <a:off x="2171551" y="993526"/>
            <a:ext cx="5884127" cy="15318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8477733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188</Words>
  <Application>Microsoft Office PowerPoint</Application>
  <PresentationFormat>A4 210 x 297 mm</PresentationFormat>
  <Paragraphs>46</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メイリオ</vt:lpstr>
      <vt:lpstr>Arial</vt:lpstr>
      <vt:lpstr>Calibri</vt:lpstr>
      <vt:lpstr>Impact</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pptxc63_安全チェックリスト資料のテンプレート</dc:title>
  <dc:subject>pptxc63_安全チェックリスト資料のテンプレート</dc:subject>
  <dc:creator>でじけろお</dc:creator>
  <cp:revision>1</cp:revision>
  <dcterms:created xsi:type="dcterms:W3CDTF">2018-05-20T00:31:01Z</dcterms:created>
  <dcterms:modified xsi:type="dcterms:W3CDTF">2020-01-06T01:50:47Z</dcterms:modified>
  <cp:version>1</cp:version>
</cp:coreProperties>
</file>